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Default Extension="gif" ContentType="image/gif"/>
  <Override PartName="/ppt/notesSlides/notesSlide20.xml" ContentType="application/vnd.openxmlformats-officedocument.presentationml.notesSlide+xml"/>
  <Override PartName="/ppt/diagrams/colors7.xml" ContentType="application/vnd.openxmlformats-officedocument.drawingml.diagramColors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diagrams/layout7.xml" ContentType="application/vnd.openxmlformats-officedocument.drawingml.diagram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1" r:id="rId3"/>
    <p:sldMasterId id="2147483682" r:id="rId4"/>
    <p:sldMasterId id="2147483693" r:id="rId5"/>
  </p:sldMasterIdLst>
  <p:notesMasterIdLst>
    <p:notesMasterId r:id="rId35"/>
  </p:notesMasterIdLst>
  <p:sldIdLst>
    <p:sldId id="292" r:id="rId6"/>
    <p:sldId id="272" r:id="rId7"/>
    <p:sldId id="301" r:id="rId8"/>
    <p:sldId id="300" r:id="rId9"/>
    <p:sldId id="276" r:id="rId10"/>
    <p:sldId id="299" r:id="rId11"/>
    <p:sldId id="273" r:id="rId12"/>
    <p:sldId id="294" r:id="rId13"/>
    <p:sldId id="274" r:id="rId14"/>
    <p:sldId id="277" r:id="rId15"/>
    <p:sldId id="291" r:id="rId16"/>
    <p:sldId id="295" r:id="rId17"/>
    <p:sldId id="278" r:id="rId18"/>
    <p:sldId id="296" r:id="rId19"/>
    <p:sldId id="297" r:id="rId20"/>
    <p:sldId id="282" r:id="rId21"/>
    <p:sldId id="298" r:id="rId22"/>
    <p:sldId id="283" r:id="rId23"/>
    <p:sldId id="285" r:id="rId24"/>
    <p:sldId id="281" r:id="rId25"/>
    <p:sldId id="275" r:id="rId26"/>
    <p:sldId id="286" r:id="rId27"/>
    <p:sldId id="284" r:id="rId28"/>
    <p:sldId id="307" r:id="rId29"/>
    <p:sldId id="308" r:id="rId30"/>
    <p:sldId id="302" r:id="rId31"/>
    <p:sldId id="303" r:id="rId32"/>
    <p:sldId id="304" r:id="rId33"/>
    <p:sldId id="305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818" autoAdjust="0"/>
  </p:normalViewPr>
  <p:slideViewPr>
    <p:cSldViewPr>
      <p:cViewPr varScale="1">
        <p:scale>
          <a:sx n="74" d="100"/>
          <a:sy n="74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57A5E4-0FF7-F74B-BB23-8C08FF2D539D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06B309-323B-AA42-A263-5964F4123EC6}">
      <dgm:prSet phldrT="[Text]" custT="1"/>
      <dgm:spPr/>
      <dgm:t>
        <a:bodyPr/>
        <a:lstStyle/>
        <a:p>
          <a:r>
            <a:rPr lang="en-US" sz="3600" dirty="0" smtClean="0"/>
            <a:t>Quality</a:t>
          </a:r>
          <a:endParaRPr lang="en-US" sz="3600" dirty="0"/>
        </a:p>
      </dgm:t>
    </dgm:pt>
    <dgm:pt modelId="{831FDAD0-D3F3-A945-91EA-02E263C8D0E2}" type="parTrans" cxnId="{3F038BDE-A8AC-C745-A89A-1F2322305B57}">
      <dgm:prSet/>
      <dgm:spPr/>
      <dgm:t>
        <a:bodyPr/>
        <a:lstStyle/>
        <a:p>
          <a:endParaRPr lang="en-US" sz="2000"/>
        </a:p>
      </dgm:t>
    </dgm:pt>
    <dgm:pt modelId="{2427854D-BCE1-4041-95E2-A76AA4D29853}" type="sibTrans" cxnId="{3F038BDE-A8AC-C745-A89A-1F2322305B57}">
      <dgm:prSet/>
      <dgm:spPr/>
      <dgm:t>
        <a:bodyPr/>
        <a:lstStyle/>
        <a:p>
          <a:endParaRPr lang="en-US" sz="2000"/>
        </a:p>
      </dgm:t>
    </dgm:pt>
    <dgm:pt modelId="{EAF90EF0-104D-4742-BA4A-C0FB704AD462}">
      <dgm:prSet phldrT="[Text]" custT="1"/>
      <dgm:spPr/>
      <dgm:t>
        <a:bodyPr/>
        <a:lstStyle/>
        <a:p>
          <a:r>
            <a:rPr lang="en-US" sz="2000" dirty="0" smtClean="0"/>
            <a:t>Research</a:t>
          </a:r>
          <a:endParaRPr lang="en-US" sz="2000" dirty="0"/>
        </a:p>
      </dgm:t>
    </dgm:pt>
    <dgm:pt modelId="{038DA9AC-A41F-5E47-BABC-82FE36BA9509}" type="parTrans" cxnId="{F13806B2-EC4E-8641-B6A8-0A24557D5314}">
      <dgm:prSet/>
      <dgm:spPr/>
      <dgm:t>
        <a:bodyPr/>
        <a:lstStyle/>
        <a:p>
          <a:endParaRPr lang="en-US" sz="2000"/>
        </a:p>
      </dgm:t>
    </dgm:pt>
    <dgm:pt modelId="{5A965EA0-40C6-D74C-A06B-CF9ABF63A696}" type="sibTrans" cxnId="{F13806B2-EC4E-8641-B6A8-0A24557D5314}">
      <dgm:prSet/>
      <dgm:spPr/>
      <dgm:t>
        <a:bodyPr/>
        <a:lstStyle/>
        <a:p>
          <a:endParaRPr lang="en-US" sz="2000"/>
        </a:p>
      </dgm:t>
    </dgm:pt>
    <dgm:pt modelId="{CFF7E26C-E011-124E-A54F-B8E6F8A0AAED}">
      <dgm:prSet phldrT="[Text]" custT="1"/>
      <dgm:spPr/>
      <dgm:t>
        <a:bodyPr/>
        <a:lstStyle/>
        <a:p>
          <a:r>
            <a:rPr lang="en-US" sz="2000" dirty="0" smtClean="0"/>
            <a:t>International student support</a:t>
          </a:r>
          <a:endParaRPr lang="en-US" sz="2000" dirty="0"/>
        </a:p>
      </dgm:t>
    </dgm:pt>
    <dgm:pt modelId="{EFDBB98B-DA4D-7B48-909F-CB54DC40465D}" type="parTrans" cxnId="{4D626A32-D181-C14B-8387-1BEA12B6B246}">
      <dgm:prSet/>
      <dgm:spPr/>
      <dgm:t>
        <a:bodyPr/>
        <a:lstStyle/>
        <a:p>
          <a:endParaRPr lang="en-US" sz="2000"/>
        </a:p>
      </dgm:t>
    </dgm:pt>
    <dgm:pt modelId="{30927D26-83C8-DF4A-93EA-CB50F5330EB0}" type="sibTrans" cxnId="{4D626A32-D181-C14B-8387-1BEA12B6B246}">
      <dgm:prSet/>
      <dgm:spPr/>
      <dgm:t>
        <a:bodyPr/>
        <a:lstStyle/>
        <a:p>
          <a:endParaRPr lang="en-US" sz="2000"/>
        </a:p>
      </dgm:t>
    </dgm:pt>
    <dgm:pt modelId="{A7315F41-878A-BC4C-88D7-B3D5F44B0C9C}">
      <dgm:prSet phldrT="[Text]" custT="1"/>
      <dgm:spPr/>
      <dgm:t>
        <a:bodyPr/>
        <a:lstStyle/>
        <a:p>
          <a:r>
            <a:rPr lang="en-US" sz="2000" dirty="0" smtClean="0"/>
            <a:t>Teaching quality</a:t>
          </a:r>
          <a:endParaRPr lang="en-US" sz="2000" dirty="0"/>
        </a:p>
      </dgm:t>
    </dgm:pt>
    <dgm:pt modelId="{3CD747E7-195B-FD45-823D-38439644314F}" type="parTrans" cxnId="{47C0B950-A9DD-D944-8DB2-6FA69DBB6669}">
      <dgm:prSet/>
      <dgm:spPr/>
      <dgm:t>
        <a:bodyPr/>
        <a:lstStyle/>
        <a:p>
          <a:endParaRPr lang="en-GB" sz="2000"/>
        </a:p>
      </dgm:t>
    </dgm:pt>
    <dgm:pt modelId="{1DB1928B-9173-C94E-81FD-7723355AC0C4}" type="sibTrans" cxnId="{47C0B950-A9DD-D944-8DB2-6FA69DBB6669}">
      <dgm:prSet/>
      <dgm:spPr/>
      <dgm:t>
        <a:bodyPr/>
        <a:lstStyle/>
        <a:p>
          <a:endParaRPr lang="en-GB" sz="2000"/>
        </a:p>
      </dgm:t>
    </dgm:pt>
    <dgm:pt modelId="{961D62B2-26E2-4348-AD8F-4E868B0F17F6}">
      <dgm:prSet phldrT="[Text]" custT="1"/>
      <dgm:spPr/>
      <dgm:t>
        <a:bodyPr/>
        <a:lstStyle/>
        <a:p>
          <a:r>
            <a:rPr lang="en-US" sz="2000" dirty="0" smtClean="0"/>
            <a:t>Extra-curricular</a:t>
          </a:r>
          <a:endParaRPr lang="en-US" sz="2000" dirty="0"/>
        </a:p>
      </dgm:t>
    </dgm:pt>
    <dgm:pt modelId="{D72DA34D-CA1F-414B-874D-0D10EFCC5BEC}" type="parTrans" cxnId="{DD485C91-AE31-1F44-BD90-A1271CE391BE}">
      <dgm:prSet/>
      <dgm:spPr/>
      <dgm:t>
        <a:bodyPr/>
        <a:lstStyle/>
        <a:p>
          <a:endParaRPr lang="en-GB" sz="2000"/>
        </a:p>
      </dgm:t>
    </dgm:pt>
    <dgm:pt modelId="{051086A8-D99D-3A4B-9380-2803F89E79C8}" type="sibTrans" cxnId="{DD485C91-AE31-1F44-BD90-A1271CE391BE}">
      <dgm:prSet/>
      <dgm:spPr/>
      <dgm:t>
        <a:bodyPr/>
        <a:lstStyle/>
        <a:p>
          <a:endParaRPr lang="en-GB" sz="2000"/>
        </a:p>
      </dgm:t>
    </dgm:pt>
    <dgm:pt modelId="{07C79ABC-E37E-DD45-A5A5-BC052DB276A5}">
      <dgm:prSet phldrT="[Text]" custT="1"/>
      <dgm:spPr/>
      <dgm:t>
        <a:bodyPr/>
        <a:lstStyle/>
        <a:p>
          <a:r>
            <a:rPr lang="en-US" sz="2000" dirty="0" smtClean="0"/>
            <a:t>Employability</a:t>
          </a:r>
          <a:endParaRPr lang="en-US" sz="2000" dirty="0"/>
        </a:p>
      </dgm:t>
    </dgm:pt>
    <dgm:pt modelId="{0EF45BC0-99EE-9547-850E-17EBC81090D1}" type="parTrans" cxnId="{1C046C51-6A02-944D-AB2E-D41A4BD64313}">
      <dgm:prSet/>
      <dgm:spPr/>
      <dgm:t>
        <a:bodyPr/>
        <a:lstStyle/>
        <a:p>
          <a:endParaRPr lang="en-GB" sz="2000"/>
        </a:p>
      </dgm:t>
    </dgm:pt>
    <dgm:pt modelId="{CA19AE32-382A-2446-941E-C9AFC79D8E8A}" type="sibTrans" cxnId="{1C046C51-6A02-944D-AB2E-D41A4BD64313}">
      <dgm:prSet/>
      <dgm:spPr/>
      <dgm:t>
        <a:bodyPr/>
        <a:lstStyle/>
        <a:p>
          <a:endParaRPr lang="en-GB" sz="2000"/>
        </a:p>
      </dgm:t>
    </dgm:pt>
    <dgm:pt modelId="{F86D9558-792E-9B46-84E1-0DE36851C61B}">
      <dgm:prSet phldrT="[Text]" custT="1"/>
      <dgm:spPr/>
      <dgm:t>
        <a:bodyPr/>
        <a:lstStyle/>
        <a:p>
          <a:r>
            <a:rPr lang="en-US" sz="2000" dirty="0" smtClean="0"/>
            <a:t>Facilities</a:t>
          </a:r>
          <a:endParaRPr lang="en-US" sz="2000" dirty="0"/>
        </a:p>
      </dgm:t>
    </dgm:pt>
    <dgm:pt modelId="{02C12222-86BC-D84D-A8DB-88A29484B5D1}" type="parTrans" cxnId="{0E1483C4-E7F1-5B41-B371-67946AF44852}">
      <dgm:prSet/>
      <dgm:spPr/>
      <dgm:t>
        <a:bodyPr/>
        <a:lstStyle/>
        <a:p>
          <a:endParaRPr lang="en-GB" sz="2000"/>
        </a:p>
      </dgm:t>
    </dgm:pt>
    <dgm:pt modelId="{B38F2EA7-9C39-394D-A7F9-A1A72F3F25F1}" type="sibTrans" cxnId="{0E1483C4-E7F1-5B41-B371-67946AF44852}">
      <dgm:prSet/>
      <dgm:spPr/>
      <dgm:t>
        <a:bodyPr/>
        <a:lstStyle/>
        <a:p>
          <a:endParaRPr lang="en-GB" sz="2000"/>
        </a:p>
      </dgm:t>
    </dgm:pt>
    <dgm:pt modelId="{26763A01-678C-8F48-9A83-E9503808960A}" type="pres">
      <dgm:prSet presAssocID="{9157A5E4-0FF7-F74B-BB23-8C08FF2D539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0323DE2-4E10-5041-8FD4-F0E45EF61164}" type="pres">
      <dgm:prSet presAssocID="{BE06B309-323B-AA42-A263-5964F4123EC6}" presName="centerShape" presStyleLbl="node0" presStyleIdx="0" presStyleCnt="1"/>
      <dgm:spPr/>
      <dgm:t>
        <a:bodyPr/>
        <a:lstStyle/>
        <a:p>
          <a:endParaRPr lang="en-GB"/>
        </a:p>
      </dgm:t>
    </dgm:pt>
    <dgm:pt modelId="{6EC06BC7-FC15-8B4F-A909-F0AB3F8E6C5F}" type="pres">
      <dgm:prSet presAssocID="{038DA9AC-A41F-5E47-BABC-82FE36BA9509}" presName="parTrans" presStyleLbl="bgSibTrans2D1" presStyleIdx="0" presStyleCnt="6"/>
      <dgm:spPr/>
      <dgm:t>
        <a:bodyPr/>
        <a:lstStyle/>
        <a:p>
          <a:endParaRPr lang="en-GB"/>
        </a:p>
      </dgm:t>
    </dgm:pt>
    <dgm:pt modelId="{C99D8B66-0BE2-BD4C-A501-071208B63B64}" type="pres">
      <dgm:prSet presAssocID="{EAF90EF0-104D-4742-BA4A-C0FB704AD462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EEAC5B-2277-8040-8610-15D6EF201D8E}" type="pres">
      <dgm:prSet presAssocID="{3CD747E7-195B-FD45-823D-38439644314F}" presName="parTrans" presStyleLbl="bgSibTrans2D1" presStyleIdx="1" presStyleCnt="6"/>
      <dgm:spPr/>
      <dgm:t>
        <a:bodyPr/>
        <a:lstStyle/>
        <a:p>
          <a:endParaRPr lang="en-GB"/>
        </a:p>
      </dgm:t>
    </dgm:pt>
    <dgm:pt modelId="{31BE438B-1319-5E4E-8934-D55C1584CD37}" type="pres">
      <dgm:prSet presAssocID="{A7315F41-878A-BC4C-88D7-B3D5F44B0C9C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81FB92A-000E-8A46-89E3-653B7DBA3A5C}" type="pres">
      <dgm:prSet presAssocID="{EFDBB98B-DA4D-7B48-909F-CB54DC40465D}" presName="parTrans" presStyleLbl="bgSibTrans2D1" presStyleIdx="2" presStyleCnt="6"/>
      <dgm:spPr/>
      <dgm:t>
        <a:bodyPr/>
        <a:lstStyle/>
        <a:p>
          <a:endParaRPr lang="en-GB"/>
        </a:p>
      </dgm:t>
    </dgm:pt>
    <dgm:pt modelId="{DB5B4B48-96AE-9B4B-B9C1-4DA0BD03FD82}" type="pres">
      <dgm:prSet presAssocID="{CFF7E26C-E011-124E-A54F-B8E6F8A0AAED}" presName="node" presStyleLbl="node1" presStyleIdx="2" presStyleCnt="6" custScaleX="1134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E6BAF1-49BD-C241-B281-BB1E8989171A}" type="pres">
      <dgm:prSet presAssocID="{0EF45BC0-99EE-9547-850E-17EBC81090D1}" presName="parTrans" presStyleLbl="bgSibTrans2D1" presStyleIdx="3" presStyleCnt="6"/>
      <dgm:spPr/>
      <dgm:t>
        <a:bodyPr/>
        <a:lstStyle/>
        <a:p>
          <a:endParaRPr lang="en-GB"/>
        </a:p>
      </dgm:t>
    </dgm:pt>
    <dgm:pt modelId="{3352D42C-2385-EF49-A1C9-E5E92E5D5A75}" type="pres">
      <dgm:prSet presAssocID="{07C79ABC-E37E-DD45-A5A5-BC052DB276A5}" presName="node" presStyleLbl="node1" presStyleIdx="3" presStyleCnt="6" custScaleX="1086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AD015A-917E-A841-BFF9-884E2FBDB392}" type="pres">
      <dgm:prSet presAssocID="{02C12222-86BC-D84D-A8DB-88A29484B5D1}" presName="parTrans" presStyleLbl="bgSibTrans2D1" presStyleIdx="4" presStyleCnt="6"/>
      <dgm:spPr/>
      <dgm:t>
        <a:bodyPr/>
        <a:lstStyle/>
        <a:p>
          <a:endParaRPr lang="en-GB"/>
        </a:p>
      </dgm:t>
    </dgm:pt>
    <dgm:pt modelId="{F7E8B52F-E1BD-0745-BB1B-6315BA45698B}" type="pres">
      <dgm:prSet presAssocID="{F86D9558-792E-9B46-84E1-0DE36851C61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9D8E7D0-B128-C74A-B0FB-B71DEB4284C3}" type="pres">
      <dgm:prSet presAssocID="{D72DA34D-CA1F-414B-874D-0D10EFCC5BEC}" presName="parTrans" presStyleLbl="bgSibTrans2D1" presStyleIdx="5" presStyleCnt="6"/>
      <dgm:spPr/>
      <dgm:t>
        <a:bodyPr/>
        <a:lstStyle/>
        <a:p>
          <a:endParaRPr lang="en-GB"/>
        </a:p>
      </dgm:t>
    </dgm:pt>
    <dgm:pt modelId="{C425AAD0-1F63-E749-B8D8-EB62E4EDE7A5}" type="pres">
      <dgm:prSet presAssocID="{961D62B2-26E2-4348-AD8F-4E868B0F17F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F32F8F6D-A91B-404A-8B05-D85DB9EC210D}" type="presOf" srcId="{D72DA34D-CA1F-414B-874D-0D10EFCC5BEC}" destId="{F9D8E7D0-B128-C74A-B0FB-B71DEB4284C3}" srcOrd="0" destOrd="0" presId="urn:microsoft.com/office/officeart/2005/8/layout/radial4"/>
    <dgm:cxn modelId="{1C046C51-6A02-944D-AB2E-D41A4BD64313}" srcId="{BE06B309-323B-AA42-A263-5964F4123EC6}" destId="{07C79ABC-E37E-DD45-A5A5-BC052DB276A5}" srcOrd="3" destOrd="0" parTransId="{0EF45BC0-99EE-9547-850E-17EBC81090D1}" sibTransId="{CA19AE32-382A-2446-941E-C9AFC79D8E8A}"/>
    <dgm:cxn modelId="{47C0B950-A9DD-D944-8DB2-6FA69DBB6669}" srcId="{BE06B309-323B-AA42-A263-5964F4123EC6}" destId="{A7315F41-878A-BC4C-88D7-B3D5F44B0C9C}" srcOrd="1" destOrd="0" parTransId="{3CD747E7-195B-FD45-823D-38439644314F}" sibTransId="{1DB1928B-9173-C94E-81FD-7723355AC0C4}"/>
    <dgm:cxn modelId="{21E1EE3B-37CA-5E4A-9EBA-E25209AF1237}" type="presOf" srcId="{038DA9AC-A41F-5E47-BABC-82FE36BA9509}" destId="{6EC06BC7-FC15-8B4F-A909-F0AB3F8E6C5F}" srcOrd="0" destOrd="0" presId="urn:microsoft.com/office/officeart/2005/8/layout/radial4"/>
    <dgm:cxn modelId="{4D626A32-D181-C14B-8387-1BEA12B6B246}" srcId="{BE06B309-323B-AA42-A263-5964F4123EC6}" destId="{CFF7E26C-E011-124E-A54F-B8E6F8A0AAED}" srcOrd="2" destOrd="0" parTransId="{EFDBB98B-DA4D-7B48-909F-CB54DC40465D}" sibTransId="{30927D26-83C8-DF4A-93EA-CB50F5330EB0}"/>
    <dgm:cxn modelId="{2D215D66-9503-884B-B9B7-1147A160FA50}" type="presOf" srcId="{961D62B2-26E2-4348-AD8F-4E868B0F17F6}" destId="{C425AAD0-1F63-E749-B8D8-EB62E4EDE7A5}" srcOrd="0" destOrd="0" presId="urn:microsoft.com/office/officeart/2005/8/layout/radial4"/>
    <dgm:cxn modelId="{3F038BDE-A8AC-C745-A89A-1F2322305B57}" srcId="{9157A5E4-0FF7-F74B-BB23-8C08FF2D539D}" destId="{BE06B309-323B-AA42-A263-5964F4123EC6}" srcOrd="0" destOrd="0" parTransId="{831FDAD0-D3F3-A945-91EA-02E263C8D0E2}" sibTransId="{2427854D-BCE1-4041-95E2-A76AA4D29853}"/>
    <dgm:cxn modelId="{E2332D70-CDFE-9145-BDBC-7CCB1D30525B}" type="presOf" srcId="{02C12222-86BC-D84D-A8DB-88A29484B5D1}" destId="{76AD015A-917E-A841-BFF9-884E2FBDB392}" srcOrd="0" destOrd="0" presId="urn:microsoft.com/office/officeart/2005/8/layout/radial4"/>
    <dgm:cxn modelId="{2647B9AC-0A7C-F64D-8379-0B635F42AE8E}" type="presOf" srcId="{9157A5E4-0FF7-F74B-BB23-8C08FF2D539D}" destId="{26763A01-678C-8F48-9A83-E9503808960A}" srcOrd="0" destOrd="0" presId="urn:microsoft.com/office/officeart/2005/8/layout/radial4"/>
    <dgm:cxn modelId="{5E33A5F7-96EE-5543-99FC-A1DB96C756A4}" type="presOf" srcId="{F86D9558-792E-9B46-84E1-0DE36851C61B}" destId="{F7E8B52F-E1BD-0745-BB1B-6315BA45698B}" srcOrd="0" destOrd="0" presId="urn:microsoft.com/office/officeart/2005/8/layout/radial4"/>
    <dgm:cxn modelId="{2A73614E-B4A9-2143-88E1-746E2A98800F}" type="presOf" srcId="{EAF90EF0-104D-4742-BA4A-C0FB704AD462}" destId="{C99D8B66-0BE2-BD4C-A501-071208B63B64}" srcOrd="0" destOrd="0" presId="urn:microsoft.com/office/officeart/2005/8/layout/radial4"/>
    <dgm:cxn modelId="{F13806B2-EC4E-8641-B6A8-0A24557D5314}" srcId="{BE06B309-323B-AA42-A263-5964F4123EC6}" destId="{EAF90EF0-104D-4742-BA4A-C0FB704AD462}" srcOrd="0" destOrd="0" parTransId="{038DA9AC-A41F-5E47-BABC-82FE36BA9509}" sibTransId="{5A965EA0-40C6-D74C-A06B-CF9ABF63A696}"/>
    <dgm:cxn modelId="{8FA656CA-5CA1-8841-AFE3-E51922CD3B0B}" type="presOf" srcId="{3CD747E7-195B-FD45-823D-38439644314F}" destId="{0CEEAC5B-2277-8040-8610-15D6EF201D8E}" srcOrd="0" destOrd="0" presId="urn:microsoft.com/office/officeart/2005/8/layout/radial4"/>
    <dgm:cxn modelId="{892780C5-D41F-1C4F-A826-E7D732EDBFF2}" type="presOf" srcId="{A7315F41-878A-BC4C-88D7-B3D5F44B0C9C}" destId="{31BE438B-1319-5E4E-8934-D55C1584CD37}" srcOrd="0" destOrd="0" presId="urn:microsoft.com/office/officeart/2005/8/layout/radial4"/>
    <dgm:cxn modelId="{040D2257-4E1E-A943-99C4-30FBD39BBA8C}" type="presOf" srcId="{07C79ABC-E37E-DD45-A5A5-BC052DB276A5}" destId="{3352D42C-2385-EF49-A1C9-E5E92E5D5A75}" srcOrd="0" destOrd="0" presId="urn:microsoft.com/office/officeart/2005/8/layout/radial4"/>
    <dgm:cxn modelId="{490F73E4-D89D-4548-B1C1-7C92BB0A6698}" type="presOf" srcId="{CFF7E26C-E011-124E-A54F-B8E6F8A0AAED}" destId="{DB5B4B48-96AE-9B4B-B9C1-4DA0BD03FD82}" srcOrd="0" destOrd="0" presId="urn:microsoft.com/office/officeart/2005/8/layout/radial4"/>
    <dgm:cxn modelId="{EE88B340-94A7-484B-BDC5-D507BD7895C9}" type="presOf" srcId="{0EF45BC0-99EE-9547-850E-17EBC81090D1}" destId="{11E6BAF1-49BD-C241-B281-BB1E8989171A}" srcOrd="0" destOrd="0" presId="urn:microsoft.com/office/officeart/2005/8/layout/radial4"/>
    <dgm:cxn modelId="{DD485C91-AE31-1F44-BD90-A1271CE391BE}" srcId="{BE06B309-323B-AA42-A263-5964F4123EC6}" destId="{961D62B2-26E2-4348-AD8F-4E868B0F17F6}" srcOrd="5" destOrd="0" parTransId="{D72DA34D-CA1F-414B-874D-0D10EFCC5BEC}" sibTransId="{051086A8-D99D-3A4B-9380-2803F89E79C8}"/>
    <dgm:cxn modelId="{983A1833-19F1-F143-8DB0-583F4E61D084}" type="presOf" srcId="{BE06B309-323B-AA42-A263-5964F4123EC6}" destId="{90323DE2-4E10-5041-8FD4-F0E45EF61164}" srcOrd="0" destOrd="0" presId="urn:microsoft.com/office/officeart/2005/8/layout/radial4"/>
    <dgm:cxn modelId="{CD6DB698-1E25-3B4C-BF3C-1E32EA08C6B0}" type="presOf" srcId="{EFDBB98B-DA4D-7B48-909F-CB54DC40465D}" destId="{E81FB92A-000E-8A46-89E3-653B7DBA3A5C}" srcOrd="0" destOrd="0" presId="urn:microsoft.com/office/officeart/2005/8/layout/radial4"/>
    <dgm:cxn modelId="{0E1483C4-E7F1-5B41-B371-67946AF44852}" srcId="{BE06B309-323B-AA42-A263-5964F4123EC6}" destId="{F86D9558-792E-9B46-84E1-0DE36851C61B}" srcOrd="4" destOrd="0" parTransId="{02C12222-86BC-D84D-A8DB-88A29484B5D1}" sibTransId="{B38F2EA7-9C39-394D-A7F9-A1A72F3F25F1}"/>
    <dgm:cxn modelId="{39E4FECC-2C86-854F-9739-96746ED37100}" type="presParOf" srcId="{26763A01-678C-8F48-9A83-E9503808960A}" destId="{90323DE2-4E10-5041-8FD4-F0E45EF61164}" srcOrd="0" destOrd="0" presId="urn:microsoft.com/office/officeart/2005/8/layout/radial4"/>
    <dgm:cxn modelId="{EED78387-5C66-C943-8F07-9E9EA3780396}" type="presParOf" srcId="{26763A01-678C-8F48-9A83-E9503808960A}" destId="{6EC06BC7-FC15-8B4F-A909-F0AB3F8E6C5F}" srcOrd="1" destOrd="0" presId="urn:microsoft.com/office/officeart/2005/8/layout/radial4"/>
    <dgm:cxn modelId="{7A961695-A8A6-A141-B697-5EE41A4B1708}" type="presParOf" srcId="{26763A01-678C-8F48-9A83-E9503808960A}" destId="{C99D8B66-0BE2-BD4C-A501-071208B63B64}" srcOrd="2" destOrd="0" presId="urn:microsoft.com/office/officeart/2005/8/layout/radial4"/>
    <dgm:cxn modelId="{0FE895AE-D3B0-F444-A224-FB6C41AB0149}" type="presParOf" srcId="{26763A01-678C-8F48-9A83-E9503808960A}" destId="{0CEEAC5B-2277-8040-8610-15D6EF201D8E}" srcOrd="3" destOrd="0" presId="urn:microsoft.com/office/officeart/2005/8/layout/radial4"/>
    <dgm:cxn modelId="{92F65F6A-CEE5-CD41-9127-370E5619F530}" type="presParOf" srcId="{26763A01-678C-8F48-9A83-E9503808960A}" destId="{31BE438B-1319-5E4E-8934-D55C1584CD37}" srcOrd="4" destOrd="0" presId="urn:microsoft.com/office/officeart/2005/8/layout/radial4"/>
    <dgm:cxn modelId="{AFA1E08F-BFBE-A34D-9F12-65F9EA453522}" type="presParOf" srcId="{26763A01-678C-8F48-9A83-E9503808960A}" destId="{E81FB92A-000E-8A46-89E3-653B7DBA3A5C}" srcOrd="5" destOrd="0" presId="urn:microsoft.com/office/officeart/2005/8/layout/radial4"/>
    <dgm:cxn modelId="{6B7202EE-69EF-1549-8AB6-BB20BD7D5613}" type="presParOf" srcId="{26763A01-678C-8F48-9A83-E9503808960A}" destId="{DB5B4B48-96AE-9B4B-B9C1-4DA0BD03FD82}" srcOrd="6" destOrd="0" presId="urn:microsoft.com/office/officeart/2005/8/layout/radial4"/>
    <dgm:cxn modelId="{4656CA1E-06D7-094A-9C60-D668AAE84B62}" type="presParOf" srcId="{26763A01-678C-8F48-9A83-E9503808960A}" destId="{11E6BAF1-49BD-C241-B281-BB1E8989171A}" srcOrd="7" destOrd="0" presId="urn:microsoft.com/office/officeart/2005/8/layout/radial4"/>
    <dgm:cxn modelId="{2C02016F-D12E-AA4D-A566-1524C8586A6D}" type="presParOf" srcId="{26763A01-678C-8F48-9A83-E9503808960A}" destId="{3352D42C-2385-EF49-A1C9-E5E92E5D5A75}" srcOrd="8" destOrd="0" presId="urn:microsoft.com/office/officeart/2005/8/layout/radial4"/>
    <dgm:cxn modelId="{6B435524-F854-C840-A9FE-0C6A70730D78}" type="presParOf" srcId="{26763A01-678C-8F48-9A83-E9503808960A}" destId="{76AD015A-917E-A841-BFF9-884E2FBDB392}" srcOrd="9" destOrd="0" presId="urn:microsoft.com/office/officeart/2005/8/layout/radial4"/>
    <dgm:cxn modelId="{646BC618-5D32-9B45-BC09-B082E45AACBF}" type="presParOf" srcId="{26763A01-678C-8F48-9A83-E9503808960A}" destId="{F7E8B52F-E1BD-0745-BB1B-6315BA45698B}" srcOrd="10" destOrd="0" presId="urn:microsoft.com/office/officeart/2005/8/layout/radial4"/>
    <dgm:cxn modelId="{68351EA4-64BA-884B-AB5F-2B43E3408BCE}" type="presParOf" srcId="{26763A01-678C-8F48-9A83-E9503808960A}" destId="{F9D8E7D0-B128-C74A-B0FB-B71DEB4284C3}" srcOrd="11" destOrd="0" presId="urn:microsoft.com/office/officeart/2005/8/layout/radial4"/>
    <dgm:cxn modelId="{57472965-B2B9-AC4E-AB39-15697A8B58C9}" type="presParOf" srcId="{26763A01-678C-8F48-9A83-E9503808960A}" destId="{C425AAD0-1F63-E749-B8D8-EB62E4EDE7A5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57A5E4-0FF7-F74B-BB23-8C08FF2D539D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06B309-323B-AA42-A263-5964F4123EC6}">
      <dgm:prSet phldrT="[Text]" custT="1"/>
      <dgm:spPr/>
      <dgm:t>
        <a:bodyPr/>
        <a:lstStyle/>
        <a:p>
          <a:r>
            <a:rPr lang="en-US" sz="3600" dirty="0" smtClean="0"/>
            <a:t>Quality</a:t>
          </a:r>
          <a:endParaRPr lang="en-US" sz="3600" dirty="0"/>
        </a:p>
      </dgm:t>
    </dgm:pt>
    <dgm:pt modelId="{831FDAD0-D3F3-A945-91EA-02E263C8D0E2}" type="parTrans" cxnId="{3F038BDE-A8AC-C745-A89A-1F2322305B57}">
      <dgm:prSet/>
      <dgm:spPr/>
      <dgm:t>
        <a:bodyPr/>
        <a:lstStyle/>
        <a:p>
          <a:endParaRPr lang="en-US" sz="2000"/>
        </a:p>
      </dgm:t>
    </dgm:pt>
    <dgm:pt modelId="{2427854D-BCE1-4041-95E2-A76AA4D29853}" type="sibTrans" cxnId="{3F038BDE-A8AC-C745-A89A-1F2322305B57}">
      <dgm:prSet/>
      <dgm:spPr/>
      <dgm:t>
        <a:bodyPr/>
        <a:lstStyle/>
        <a:p>
          <a:endParaRPr lang="en-US" sz="2000"/>
        </a:p>
      </dgm:t>
    </dgm:pt>
    <dgm:pt modelId="{EAF90EF0-104D-4742-BA4A-C0FB704AD462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accent1">
                  <a:lumMod val="75000"/>
                </a:schemeClr>
              </a:solidFill>
            </a:rPr>
            <a:t>Research</a:t>
          </a:r>
          <a:endParaRPr lang="en-US" sz="2000" dirty="0">
            <a:solidFill>
              <a:schemeClr val="accent1">
                <a:lumMod val="75000"/>
              </a:schemeClr>
            </a:solidFill>
          </a:endParaRPr>
        </a:p>
      </dgm:t>
    </dgm:pt>
    <dgm:pt modelId="{038DA9AC-A41F-5E47-BABC-82FE36BA9509}" type="parTrans" cxnId="{F13806B2-EC4E-8641-B6A8-0A24557D5314}">
      <dgm:prSet/>
      <dgm:spPr/>
      <dgm:t>
        <a:bodyPr/>
        <a:lstStyle/>
        <a:p>
          <a:endParaRPr lang="en-US" sz="2000"/>
        </a:p>
      </dgm:t>
    </dgm:pt>
    <dgm:pt modelId="{5A965EA0-40C6-D74C-A06B-CF9ABF63A696}" type="sibTrans" cxnId="{F13806B2-EC4E-8641-B6A8-0A24557D5314}">
      <dgm:prSet/>
      <dgm:spPr/>
      <dgm:t>
        <a:bodyPr/>
        <a:lstStyle/>
        <a:p>
          <a:endParaRPr lang="en-US" sz="2000"/>
        </a:p>
      </dgm:t>
    </dgm:pt>
    <dgm:pt modelId="{CFF7E26C-E011-124E-A54F-B8E6F8A0AAED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accent1">
                  <a:lumMod val="75000"/>
                </a:schemeClr>
              </a:solidFill>
            </a:rPr>
            <a:t>International student support</a:t>
          </a:r>
          <a:endParaRPr lang="en-US" sz="2000" dirty="0">
            <a:solidFill>
              <a:schemeClr val="accent1">
                <a:lumMod val="75000"/>
              </a:schemeClr>
            </a:solidFill>
          </a:endParaRPr>
        </a:p>
      </dgm:t>
    </dgm:pt>
    <dgm:pt modelId="{EFDBB98B-DA4D-7B48-909F-CB54DC40465D}" type="parTrans" cxnId="{4D626A32-D181-C14B-8387-1BEA12B6B246}">
      <dgm:prSet/>
      <dgm:spPr/>
      <dgm:t>
        <a:bodyPr/>
        <a:lstStyle/>
        <a:p>
          <a:endParaRPr lang="en-US" sz="2000"/>
        </a:p>
      </dgm:t>
    </dgm:pt>
    <dgm:pt modelId="{30927D26-83C8-DF4A-93EA-CB50F5330EB0}" type="sibTrans" cxnId="{4D626A32-D181-C14B-8387-1BEA12B6B246}">
      <dgm:prSet/>
      <dgm:spPr/>
      <dgm:t>
        <a:bodyPr/>
        <a:lstStyle/>
        <a:p>
          <a:endParaRPr lang="en-US" sz="2000"/>
        </a:p>
      </dgm:t>
    </dgm:pt>
    <dgm:pt modelId="{A7315F41-878A-BC4C-88D7-B3D5F44B0C9C}">
      <dgm:prSet phldrT="[Text]" custT="1"/>
      <dgm:spPr/>
      <dgm:t>
        <a:bodyPr/>
        <a:lstStyle/>
        <a:p>
          <a:r>
            <a:rPr lang="en-US" sz="2000" b="1" dirty="0" smtClean="0"/>
            <a:t>Teaching quality</a:t>
          </a:r>
          <a:endParaRPr lang="en-US" sz="2000" b="1" dirty="0"/>
        </a:p>
      </dgm:t>
    </dgm:pt>
    <dgm:pt modelId="{3CD747E7-195B-FD45-823D-38439644314F}" type="parTrans" cxnId="{47C0B950-A9DD-D944-8DB2-6FA69DBB6669}">
      <dgm:prSet/>
      <dgm:spPr/>
      <dgm:t>
        <a:bodyPr/>
        <a:lstStyle/>
        <a:p>
          <a:endParaRPr lang="en-GB" sz="2000"/>
        </a:p>
      </dgm:t>
    </dgm:pt>
    <dgm:pt modelId="{1DB1928B-9173-C94E-81FD-7723355AC0C4}" type="sibTrans" cxnId="{47C0B950-A9DD-D944-8DB2-6FA69DBB6669}">
      <dgm:prSet/>
      <dgm:spPr/>
      <dgm:t>
        <a:bodyPr/>
        <a:lstStyle/>
        <a:p>
          <a:endParaRPr lang="en-GB" sz="2000"/>
        </a:p>
      </dgm:t>
    </dgm:pt>
    <dgm:pt modelId="{961D62B2-26E2-4348-AD8F-4E868B0F17F6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accent1">
                  <a:lumMod val="75000"/>
                </a:schemeClr>
              </a:solidFill>
            </a:rPr>
            <a:t>Facilities</a:t>
          </a:r>
          <a:endParaRPr lang="en-US" sz="2000" dirty="0">
            <a:solidFill>
              <a:schemeClr val="accent1">
                <a:lumMod val="75000"/>
              </a:schemeClr>
            </a:solidFill>
          </a:endParaRPr>
        </a:p>
      </dgm:t>
    </dgm:pt>
    <dgm:pt modelId="{D72DA34D-CA1F-414B-874D-0D10EFCC5BEC}" type="parTrans" cxnId="{DD485C91-AE31-1F44-BD90-A1271CE391BE}">
      <dgm:prSet/>
      <dgm:spPr/>
      <dgm:t>
        <a:bodyPr/>
        <a:lstStyle/>
        <a:p>
          <a:endParaRPr lang="en-GB" sz="2000"/>
        </a:p>
      </dgm:t>
    </dgm:pt>
    <dgm:pt modelId="{051086A8-D99D-3A4B-9380-2803F89E79C8}" type="sibTrans" cxnId="{DD485C91-AE31-1F44-BD90-A1271CE391BE}">
      <dgm:prSet/>
      <dgm:spPr/>
      <dgm:t>
        <a:bodyPr/>
        <a:lstStyle/>
        <a:p>
          <a:endParaRPr lang="en-GB" sz="2000"/>
        </a:p>
      </dgm:t>
    </dgm:pt>
    <dgm:pt modelId="{07C79ABC-E37E-DD45-A5A5-BC052DB276A5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accent1">
                  <a:lumMod val="75000"/>
                </a:schemeClr>
              </a:solidFill>
            </a:rPr>
            <a:t>Employability</a:t>
          </a:r>
          <a:endParaRPr lang="en-US" sz="2000" dirty="0">
            <a:solidFill>
              <a:schemeClr val="accent1">
                <a:lumMod val="75000"/>
              </a:schemeClr>
            </a:solidFill>
          </a:endParaRPr>
        </a:p>
      </dgm:t>
    </dgm:pt>
    <dgm:pt modelId="{0EF45BC0-99EE-9547-850E-17EBC81090D1}" type="parTrans" cxnId="{1C046C51-6A02-944D-AB2E-D41A4BD64313}">
      <dgm:prSet/>
      <dgm:spPr/>
      <dgm:t>
        <a:bodyPr/>
        <a:lstStyle/>
        <a:p>
          <a:endParaRPr lang="en-GB" sz="2000"/>
        </a:p>
      </dgm:t>
    </dgm:pt>
    <dgm:pt modelId="{CA19AE32-382A-2446-941E-C9AFC79D8E8A}" type="sibTrans" cxnId="{1C046C51-6A02-944D-AB2E-D41A4BD64313}">
      <dgm:prSet/>
      <dgm:spPr/>
      <dgm:t>
        <a:bodyPr/>
        <a:lstStyle/>
        <a:p>
          <a:endParaRPr lang="en-GB" sz="2000"/>
        </a:p>
      </dgm:t>
    </dgm:pt>
    <dgm:pt modelId="{F86D9558-792E-9B46-84E1-0DE36851C61B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accent1">
                  <a:lumMod val="75000"/>
                </a:schemeClr>
              </a:solidFill>
            </a:rPr>
            <a:t>Extra-curricular</a:t>
          </a:r>
          <a:endParaRPr lang="en-US" sz="2000" dirty="0">
            <a:solidFill>
              <a:schemeClr val="accent1">
                <a:lumMod val="75000"/>
              </a:schemeClr>
            </a:solidFill>
          </a:endParaRPr>
        </a:p>
      </dgm:t>
    </dgm:pt>
    <dgm:pt modelId="{02C12222-86BC-D84D-A8DB-88A29484B5D1}" type="parTrans" cxnId="{0E1483C4-E7F1-5B41-B371-67946AF44852}">
      <dgm:prSet/>
      <dgm:spPr/>
      <dgm:t>
        <a:bodyPr/>
        <a:lstStyle/>
        <a:p>
          <a:endParaRPr lang="en-GB" sz="2000"/>
        </a:p>
      </dgm:t>
    </dgm:pt>
    <dgm:pt modelId="{B38F2EA7-9C39-394D-A7F9-A1A72F3F25F1}" type="sibTrans" cxnId="{0E1483C4-E7F1-5B41-B371-67946AF44852}">
      <dgm:prSet/>
      <dgm:spPr/>
      <dgm:t>
        <a:bodyPr/>
        <a:lstStyle/>
        <a:p>
          <a:endParaRPr lang="en-GB" sz="2000"/>
        </a:p>
      </dgm:t>
    </dgm:pt>
    <dgm:pt modelId="{26763A01-678C-8F48-9A83-E9503808960A}" type="pres">
      <dgm:prSet presAssocID="{9157A5E4-0FF7-F74B-BB23-8C08FF2D539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0323DE2-4E10-5041-8FD4-F0E45EF61164}" type="pres">
      <dgm:prSet presAssocID="{BE06B309-323B-AA42-A263-5964F4123EC6}" presName="centerShape" presStyleLbl="node0" presStyleIdx="0" presStyleCnt="1"/>
      <dgm:spPr/>
      <dgm:t>
        <a:bodyPr/>
        <a:lstStyle/>
        <a:p>
          <a:endParaRPr lang="en-GB"/>
        </a:p>
      </dgm:t>
    </dgm:pt>
    <dgm:pt modelId="{6EC06BC7-FC15-8B4F-A909-F0AB3F8E6C5F}" type="pres">
      <dgm:prSet presAssocID="{038DA9AC-A41F-5E47-BABC-82FE36BA9509}" presName="parTrans" presStyleLbl="bgSibTrans2D1" presStyleIdx="0" presStyleCnt="6"/>
      <dgm:spPr/>
      <dgm:t>
        <a:bodyPr/>
        <a:lstStyle/>
        <a:p>
          <a:endParaRPr lang="en-GB"/>
        </a:p>
      </dgm:t>
    </dgm:pt>
    <dgm:pt modelId="{C99D8B66-0BE2-BD4C-A501-071208B63B64}" type="pres">
      <dgm:prSet presAssocID="{EAF90EF0-104D-4742-BA4A-C0FB704AD462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EEAC5B-2277-8040-8610-15D6EF201D8E}" type="pres">
      <dgm:prSet presAssocID="{3CD747E7-195B-FD45-823D-38439644314F}" presName="parTrans" presStyleLbl="bgSibTrans2D1" presStyleIdx="1" presStyleCnt="6"/>
      <dgm:spPr/>
      <dgm:t>
        <a:bodyPr/>
        <a:lstStyle/>
        <a:p>
          <a:endParaRPr lang="en-GB"/>
        </a:p>
      </dgm:t>
    </dgm:pt>
    <dgm:pt modelId="{31BE438B-1319-5E4E-8934-D55C1584CD37}" type="pres">
      <dgm:prSet presAssocID="{A7315F41-878A-BC4C-88D7-B3D5F44B0C9C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81FB92A-000E-8A46-89E3-653B7DBA3A5C}" type="pres">
      <dgm:prSet presAssocID="{EFDBB98B-DA4D-7B48-909F-CB54DC40465D}" presName="parTrans" presStyleLbl="bgSibTrans2D1" presStyleIdx="2" presStyleCnt="6"/>
      <dgm:spPr/>
      <dgm:t>
        <a:bodyPr/>
        <a:lstStyle/>
        <a:p>
          <a:endParaRPr lang="en-GB"/>
        </a:p>
      </dgm:t>
    </dgm:pt>
    <dgm:pt modelId="{DB5B4B48-96AE-9B4B-B9C1-4DA0BD03FD82}" type="pres">
      <dgm:prSet presAssocID="{CFF7E26C-E011-124E-A54F-B8E6F8A0AAED}" presName="node" presStyleLbl="node1" presStyleIdx="2" presStyleCnt="6" custScaleX="1134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E6BAF1-49BD-C241-B281-BB1E8989171A}" type="pres">
      <dgm:prSet presAssocID="{0EF45BC0-99EE-9547-850E-17EBC81090D1}" presName="parTrans" presStyleLbl="bgSibTrans2D1" presStyleIdx="3" presStyleCnt="6"/>
      <dgm:spPr/>
      <dgm:t>
        <a:bodyPr/>
        <a:lstStyle/>
        <a:p>
          <a:endParaRPr lang="en-GB"/>
        </a:p>
      </dgm:t>
    </dgm:pt>
    <dgm:pt modelId="{3352D42C-2385-EF49-A1C9-E5E92E5D5A75}" type="pres">
      <dgm:prSet presAssocID="{07C79ABC-E37E-DD45-A5A5-BC052DB276A5}" presName="node" presStyleLbl="node1" presStyleIdx="3" presStyleCnt="6" custScaleX="1086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AD015A-917E-A841-BFF9-884E2FBDB392}" type="pres">
      <dgm:prSet presAssocID="{02C12222-86BC-D84D-A8DB-88A29484B5D1}" presName="parTrans" presStyleLbl="bgSibTrans2D1" presStyleIdx="4" presStyleCnt="6"/>
      <dgm:spPr/>
      <dgm:t>
        <a:bodyPr/>
        <a:lstStyle/>
        <a:p>
          <a:endParaRPr lang="en-GB"/>
        </a:p>
      </dgm:t>
    </dgm:pt>
    <dgm:pt modelId="{F7E8B52F-E1BD-0745-BB1B-6315BA45698B}" type="pres">
      <dgm:prSet presAssocID="{F86D9558-792E-9B46-84E1-0DE36851C61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9D8E7D0-B128-C74A-B0FB-B71DEB4284C3}" type="pres">
      <dgm:prSet presAssocID="{D72DA34D-CA1F-414B-874D-0D10EFCC5BEC}" presName="parTrans" presStyleLbl="bgSibTrans2D1" presStyleIdx="5" presStyleCnt="6"/>
      <dgm:spPr/>
      <dgm:t>
        <a:bodyPr/>
        <a:lstStyle/>
        <a:p>
          <a:endParaRPr lang="en-GB"/>
        </a:p>
      </dgm:t>
    </dgm:pt>
    <dgm:pt modelId="{C425AAD0-1F63-E749-B8D8-EB62E4EDE7A5}" type="pres">
      <dgm:prSet presAssocID="{961D62B2-26E2-4348-AD8F-4E868B0F17F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C046C51-6A02-944D-AB2E-D41A4BD64313}" srcId="{BE06B309-323B-AA42-A263-5964F4123EC6}" destId="{07C79ABC-E37E-DD45-A5A5-BC052DB276A5}" srcOrd="3" destOrd="0" parTransId="{0EF45BC0-99EE-9547-850E-17EBC81090D1}" sibTransId="{CA19AE32-382A-2446-941E-C9AFC79D8E8A}"/>
    <dgm:cxn modelId="{47C0B950-A9DD-D944-8DB2-6FA69DBB6669}" srcId="{BE06B309-323B-AA42-A263-5964F4123EC6}" destId="{A7315F41-878A-BC4C-88D7-B3D5F44B0C9C}" srcOrd="1" destOrd="0" parTransId="{3CD747E7-195B-FD45-823D-38439644314F}" sibTransId="{1DB1928B-9173-C94E-81FD-7723355AC0C4}"/>
    <dgm:cxn modelId="{4D626A32-D181-C14B-8387-1BEA12B6B246}" srcId="{BE06B309-323B-AA42-A263-5964F4123EC6}" destId="{CFF7E26C-E011-124E-A54F-B8E6F8A0AAED}" srcOrd="2" destOrd="0" parTransId="{EFDBB98B-DA4D-7B48-909F-CB54DC40465D}" sibTransId="{30927D26-83C8-DF4A-93EA-CB50F5330EB0}"/>
    <dgm:cxn modelId="{3430DCAC-6003-4E77-A613-0AA1C619951A}" type="presOf" srcId="{3CD747E7-195B-FD45-823D-38439644314F}" destId="{0CEEAC5B-2277-8040-8610-15D6EF201D8E}" srcOrd="0" destOrd="0" presId="urn:microsoft.com/office/officeart/2005/8/layout/radial4"/>
    <dgm:cxn modelId="{3F038BDE-A8AC-C745-A89A-1F2322305B57}" srcId="{9157A5E4-0FF7-F74B-BB23-8C08FF2D539D}" destId="{BE06B309-323B-AA42-A263-5964F4123EC6}" srcOrd="0" destOrd="0" parTransId="{831FDAD0-D3F3-A945-91EA-02E263C8D0E2}" sibTransId="{2427854D-BCE1-4041-95E2-A76AA4D29853}"/>
    <dgm:cxn modelId="{168AA1F2-ADB6-42B5-B1C0-9C4A057F4880}" type="presOf" srcId="{CFF7E26C-E011-124E-A54F-B8E6F8A0AAED}" destId="{DB5B4B48-96AE-9B4B-B9C1-4DA0BD03FD82}" srcOrd="0" destOrd="0" presId="urn:microsoft.com/office/officeart/2005/8/layout/radial4"/>
    <dgm:cxn modelId="{07BEE538-E3EC-4A80-9B24-B434C4224561}" type="presOf" srcId="{F86D9558-792E-9B46-84E1-0DE36851C61B}" destId="{F7E8B52F-E1BD-0745-BB1B-6315BA45698B}" srcOrd="0" destOrd="0" presId="urn:microsoft.com/office/officeart/2005/8/layout/radial4"/>
    <dgm:cxn modelId="{F13806B2-EC4E-8641-B6A8-0A24557D5314}" srcId="{BE06B309-323B-AA42-A263-5964F4123EC6}" destId="{EAF90EF0-104D-4742-BA4A-C0FB704AD462}" srcOrd="0" destOrd="0" parTransId="{038DA9AC-A41F-5E47-BABC-82FE36BA9509}" sibTransId="{5A965EA0-40C6-D74C-A06B-CF9ABF63A696}"/>
    <dgm:cxn modelId="{B21E3FE2-BE24-40D5-A1A3-C12C2C6DC14C}" type="presOf" srcId="{02C12222-86BC-D84D-A8DB-88A29484B5D1}" destId="{76AD015A-917E-A841-BFF9-884E2FBDB392}" srcOrd="0" destOrd="0" presId="urn:microsoft.com/office/officeart/2005/8/layout/radial4"/>
    <dgm:cxn modelId="{BC5F7F90-C567-40D4-B906-0B2B68FE6674}" type="presOf" srcId="{A7315F41-878A-BC4C-88D7-B3D5F44B0C9C}" destId="{31BE438B-1319-5E4E-8934-D55C1584CD37}" srcOrd="0" destOrd="0" presId="urn:microsoft.com/office/officeart/2005/8/layout/radial4"/>
    <dgm:cxn modelId="{BBA76548-FA2F-4CD9-9884-4BE221BCE024}" type="presOf" srcId="{9157A5E4-0FF7-F74B-BB23-8C08FF2D539D}" destId="{26763A01-678C-8F48-9A83-E9503808960A}" srcOrd="0" destOrd="0" presId="urn:microsoft.com/office/officeart/2005/8/layout/radial4"/>
    <dgm:cxn modelId="{BDEEC914-DFA4-4C1A-BBA2-1DBC09E879F0}" type="presOf" srcId="{D72DA34D-CA1F-414B-874D-0D10EFCC5BEC}" destId="{F9D8E7D0-B128-C74A-B0FB-B71DEB4284C3}" srcOrd="0" destOrd="0" presId="urn:microsoft.com/office/officeart/2005/8/layout/radial4"/>
    <dgm:cxn modelId="{3AEA071E-13E3-40F4-A1C5-56A298151EE9}" type="presOf" srcId="{EFDBB98B-DA4D-7B48-909F-CB54DC40465D}" destId="{E81FB92A-000E-8A46-89E3-653B7DBA3A5C}" srcOrd="0" destOrd="0" presId="urn:microsoft.com/office/officeart/2005/8/layout/radial4"/>
    <dgm:cxn modelId="{DD485C91-AE31-1F44-BD90-A1271CE391BE}" srcId="{BE06B309-323B-AA42-A263-5964F4123EC6}" destId="{961D62B2-26E2-4348-AD8F-4E868B0F17F6}" srcOrd="5" destOrd="0" parTransId="{D72DA34D-CA1F-414B-874D-0D10EFCC5BEC}" sibTransId="{051086A8-D99D-3A4B-9380-2803F89E79C8}"/>
    <dgm:cxn modelId="{48E7CEFB-B094-412B-93B5-FB5AED03A6B6}" type="presOf" srcId="{07C79ABC-E37E-DD45-A5A5-BC052DB276A5}" destId="{3352D42C-2385-EF49-A1C9-E5E92E5D5A75}" srcOrd="0" destOrd="0" presId="urn:microsoft.com/office/officeart/2005/8/layout/radial4"/>
    <dgm:cxn modelId="{62A5052A-F4E1-4C04-9DB9-5BD6DB0F671F}" type="presOf" srcId="{038DA9AC-A41F-5E47-BABC-82FE36BA9509}" destId="{6EC06BC7-FC15-8B4F-A909-F0AB3F8E6C5F}" srcOrd="0" destOrd="0" presId="urn:microsoft.com/office/officeart/2005/8/layout/radial4"/>
    <dgm:cxn modelId="{FB04F81F-C764-41D4-8941-04FB73AC4153}" type="presOf" srcId="{EAF90EF0-104D-4742-BA4A-C0FB704AD462}" destId="{C99D8B66-0BE2-BD4C-A501-071208B63B64}" srcOrd="0" destOrd="0" presId="urn:microsoft.com/office/officeart/2005/8/layout/radial4"/>
    <dgm:cxn modelId="{A29DF29B-1CF9-4B0B-B2A5-2DECF750F828}" type="presOf" srcId="{0EF45BC0-99EE-9547-850E-17EBC81090D1}" destId="{11E6BAF1-49BD-C241-B281-BB1E8989171A}" srcOrd="0" destOrd="0" presId="urn:microsoft.com/office/officeart/2005/8/layout/radial4"/>
    <dgm:cxn modelId="{151C87BB-9256-49F7-B033-6B504F5C3DEC}" type="presOf" srcId="{BE06B309-323B-AA42-A263-5964F4123EC6}" destId="{90323DE2-4E10-5041-8FD4-F0E45EF61164}" srcOrd="0" destOrd="0" presId="urn:microsoft.com/office/officeart/2005/8/layout/radial4"/>
    <dgm:cxn modelId="{0E1483C4-E7F1-5B41-B371-67946AF44852}" srcId="{BE06B309-323B-AA42-A263-5964F4123EC6}" destId="{F86D9558-792E-9B46-84E1-0DE36851C61B}" srcOrd="4" destOrd="0" parTransId="{02C12222-86BC-D84D-A8DB-88A29484B5D1}" sibTransId="{B38F2EA7-9C39-394D-A7F9-A1A72F3F25F1}"/>
    <dgm:cxn modelId="{E5A52DAC-AD6A-4F3C-B475-806B84266B43}" type="presOf" srcId="{961D62B2-26E2-4348-AD8F-4E868B0F17F6}" destId="{C425AAD0-1F63-E749-B8D8-EB62E4EDE7A5}" srcOrd="0" destOrd="0" presId="urn:microsoft.com/office/officeart/2005/8/layout/radial4"/>
    <dgm:cxn modelId="{2B34DC1C-B9BD-4EA1-A034-56B8EF57CDA7}" type="presParOf" srcId="{26763A01-678C-8F48-9A83-E9503808960A}" destId="{90323DE2-4E10-5041-8FD4-F0E45EF61164}" srcOrd="0" destOrd="0" presId="urn:microsoft.com/office/officeart/2005/8/layout/radial4"/>
    <dgm:cxn modelId="{F05F0D25-6297-4C34-8A1B-89B7C9FBFF15}" type="presParOf" srcId="{26763A01-678C-8F48-9A83-E9503808960A}" destId="{6EC06BC7-FC15-8B4F-A909-F0AB3F8E6C5F}" srcOrd="1" destOrd="0" presId="urn:microsoft.com/office/officeart/2005/8/layout/radial4"/>
    <dgm:cxn modelId="{71C76202-55B6-4947-8CE8-D7C1E3470F2F}" type="presParOf" srcId="{26763A01-678C-8F48-9A83-E9503808960A}" destId="{C99D8B66-0BE2-BD4C-A501-071208B63B64}" srcOrd="2" destOrd="0" presId="urn:microsoft.com/office/officeart/2005/8/layout/radial4"/>
    <dgm:cxn modelId="{E7C7C577-375D-44B4-A21B-B8A39E06255E}" type="presParOf" srcId="{26763A01-678C-8F48-9A83-E9503808960A}" destId="{0CEEAC5B-2277-8040-8610-15D6EF201D8E}" srcOrd="3" destOrd="0" presId="urn:microsoft.com/office/officeart/2005/8/layout/radial4"/>
    <dgm:cxn modelId="{AFC6D29F-0FF3-40CE-A8C1-5D2645415F96}" type="presParOf" srcId="{26763A01-678C-8F48-9A83-E9503808960A}" destId="{31BE438B-1319-5E4E-8934-D55C1584CD37}" srcOrd="4" destOrd="0" presId="urn:microsoft.com/office/officeart/2005/8/layout/radial4"/>
    <dgm:cxn modelId="{43D065A1-52A2-4883-AD6B-68C056FA2DDB}" type="presParOf" srcId="{26763A01-678C-8F48-9A83-E9503808960A}" destId="{E81FB92A-000E-8A46-89E3-653B7DBA3A5C}" srcOrd="5" destOrd="0" presId="urn:microsoft.com/office/officeart/2005/8/layout/radial4"/>
    <dgm:cxn modelId="{123B81B7-7775-4231-82FE-35D7A4051306}" type="presParOf" srcId="{26763A01-678C-8F48-9A83-E9503808960A}" destId="{DB5B4B48-96AE-9B4B-B9C1-4DA0BD03FD82}" srcOrd="6" destOrd="0" presId="urn:microsoft.com/office/officeart/2005/8/layout/radial4"/>
    <dgm:cxn modelId="{18D16BD6-E690-4664-A63A-07A8DB72DB20}" type="presParOf" srcId="{26763A01-678C-8F48-9A83-E9503808960A}" destId="{11E6BAF1-49BD-C241-B281-BB1E8989171A}" srcOrd="7" destOrd="0" presId="urn:microsoft.com/office/officeart/2005/8/layout/radial4"/>
    <dgm:cxn modelId="{F71B2ACE-8F3D-4E7E-A7DF-8FA4A810219E}" type="presParOf" srcId="{26763A01-678C-8F48-9A83-E9503808960A}" destId="{3352D42C-2385-EF49-A1C9-E5E92E5D5A75}" srcOrd="8" destOrd="0" presId="urn:microsoft.com/office/officeart/2005/8/layout/radial4"/>
    <dgm:cxn modelId="{06E3CE7D-2B77-410B-959A-C79DD1336AF8}" type="presParOf" srcId="{26763A01-678C-8F48-9A83-E9503808960A}" destId="{76AD015A-917E-A841-BFF9-884E2FBDB392}" srcOrd="9" destOrd="0" presId="urn:microsoft.com/office/officeart/2005/8/layout/radial4"/>
    <dgm:cxn modelId="{201C2AB7-61A2-4176-B1D0-A6BACAABD620}" type="presParOf" srcId="{26763A01-678C-8F48-9A83-E9503808960A}" destId="{F7E8B52F-E1BD-0745-BB1B-6315BA45698B}" srcOrd="10" destOrd="0" presId="urn:microsoft.com/office/officeart/2005/8/layout/radial4"/>
    <dgm:cxn modelId="{DDF3F2BD-FE1B-4CAF-A35D-12BD4E3E5709}" type="presParOf" srcId="{26763A01-678C-8F48-9A83-E9503808960A}" destId="{F9D8E7D0-B128-C74A-B0FB-B71DEB4284C3}" srcOrd="11" destOrd="0" presId="urn:microsoft.com/office/officeart/2005/8/layout/radial4"/>
    <dgm:cxn modelId="{8A4138E3-3FF7-4BDE-8604-614843E95E23}" type="presParOf" srcId="{26763A01-678C-8F48-9A83-E9503808960A}" destId="{C425AAD0-1F63-E749-B8D8-EB62E4EDE7A5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57A5E4-0FF7-F74B-BB23-8C08FF2D539D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06B309-323B-AA42-A263-5964F4123EC6}">
      <dgm:prSet phldrT="[Text]" custT="1"/>
      <dgm:spPr/>
      <dgm:t>
        <a:bodyPr/>
        <a:lstStyle/>
        <a:p>
          <a:r>
            <a:rPr lang="en-US" sz="3600" dirty="0" smtClean="0"/>
            <a:t>Quality</a:t>
          </a:r>
          <a:endParaRPr lang="en-US" sz="3600" dirty="0"/>
        </a:p>
      </dgm:t>
    </dgm:pt>
    <dgm:pt modelId="{831FDAD0-D3F3-A945-91EA-02E263C8D0E2}" type="parTrans" cxnId="{3F038BDE-A8AC-C745-A89A-1F2322305B57}">
      <dgm:prSet/>
      <dgm:spPr/>
      <dgm:t>
        <a:bodyPr/>
        <a:lstStyle/>
        <a:p>
          <a:endParaRPr lang="en-US" sz="2000"/>
        </a:p>
      </dgm:t>
    </dgm:pt>
    <dgm:pt modelId="{2427854D-BCE1-4041-95E2-A76AA4D29853}" type="sibTrans" cxnId="{3F038BDE-A8AC-C745-A89A-1F2322305B57}">
      <dgm:prSet/>
      <dgm:spPr/>
      <dgm:t>
        <a:bodyPr/>
        <a:lstStyle/>
        <a:p>
          <a:endParaRPr lang="en-US" sz="2000"/>
        </a:p>
      </dgm:t>
    </dgm:pt>
    <dgm:pt modelId="{EAF90EF0-104D-4742-BA4A-C0FB704AD462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accent1">
                  <a:lumMod val="75000"/>
                </a:schemeClr>
              </a:solidFill>
            </a:rPr>
            <a:t>Research</a:t>
          </a:r>
          <a:endParaRPr lang="en-US" sz="2000" dirty="0">
            <a:solidFill>
              <a:schemeClr val="accent1">
                <a:lumMod val="75000"/>
              </a:schemeClr>
            </a:solidFill>
          </a:endParaRPr>
        </a:p>
      </dgm:t>
    </dgm:pt>
    <dgm:pt modelId="{038DA9AC-A41F-5E47-BABC-82FE36BA9509}" type="parTrans" cxnId="{F13806B2-EC4E-8641-B6A8-0A24557D5314}">
      <dgm:prSet/>
      <dgm:spPr/>
      <dgm:t>
        <a:bodyPr/>
        <a:lstStyle/>
        <a:p>
          <a:endParaRPr lang="en-US" sz="2000"/>
        </a:p>
      </dgm:t>
    </dgm:pt>
    <dgm:pt modelId="{5A965EA0-40C6-D74C-A06B-CF9ABF63A696}" type="sibTrans" cxnId="{F13806B2-EC4E-8641-B6A8-0A24557D5314}">
      <dgm:prSet/>
      <dgm:spPr/>
      <dgm:t>
        <a:bodyPr/>
        <a:lstStyle/>
        <a:p>
          <a:endParaRPr lang="en-US" sz="2000"/>
        </a:p>
      </dgm:t>
    </dgm:pt>
    <dgm:pt modelId="{CFF7E26C-E011-124E-A54F-B8E6F8A0AAED}">
      <dgm:prSet phldrT="[Text]" custT="1"/>
      <dgm:spPr/>
      <dgm:t>
        <a:bodyPr/>
        <a:lstStyle/>
        <a:p>
          <a:r>
            <a:rPr lang="en-US" sz="2000" b="1" dirty="0" smtClean="0"/>
            <a:t>International student support</a:t>
          </a:r>
          <a:endParaRPr lang="en-US" sz="2000" b="1" dirty="0"/>
        </a:p>
      </dgm:t>
    </dgm:pt>
    <dgm:pt modelId="{EFDBB98B-DA4D-7B48-909F-CB54DC40465D}" type="parTrans" cxnId="{4D626A32-D181-C14B-8387-1BEA12B6B246}">
      <dgm:prSet/>
      <dgm:spPr/>
      <dgm:t>
        <a:bodyPr/>
        <a:lstStyle/>
        <a:p>
          <a:endParaRPr lang="en-US" sz="2000"/>
        </a:p>
      </dgm:t>
    </dgm:pt>
    <dgm:pt modelId="{30927D26-83C8-DF4A-93EA-CB50F5330EB0}" type="sibTrans" cxnId="{4D626A32-D181-C14B-8387-1BEA12B6B246}">
      <dgm:prSet/>
      <dgm:spPr/>
      <dgm:t>
        <a:bodyPr/>
        <a:lstStyle/>
        <a:p>
          <a:endParaRPr lang="en-US" sz="2000"/>
        </a:p>
      </dgm:t>
    </dgm:pt>
    <dgm:pt modelId="{A7315F41-878A-BC4C-88D7-B3D5F44B0C9C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accent1">
                  <a:lumMod val="75000"/>
                </a:schemeClr>
              </a:solidFill>
            </a:rPr>
            <a:t>Teaching quality</a:t>
          </a:r>
          <a:endParaRPr lang="en-US" sz="2000" dirty="0">
            <a:solidFill>
              <a:schemeClr val="accent1">
                <a:lumMod val="75000"/>
              </a:schemeClr>
            </a:solidFill>
          </a:endParaRPr>
        </a:p>
      </dgm:t>
    </dgm:pt>
    <dgm:pt modelId="{3CD747E7-195B-FD45-823D-38439644314F}" type="parTrans" cxnId="{47C0B950-A9DD-D944-8DB2-6FA69DBB6669}">
      <dgm:prSet/>
      <dgm:spPr/>
      <dgm:t>
        <a:bodyPr/>
        <a:lstStyle/>
        <a:p>
          <a:endParaRPr lang="en-GB" sz="2000"/>
        </a:p>
      </dgm:t>
    </dgm:pt>
    <dgm:pt modelId="{1DB1928B-9173-C94E-81FD-7723355AC0C4}" type="sibTrans" cxnId="{47C0B950-A9DD-D944-8DB2-6FA69DBB6669}">
      <dgm:prSet/>
      <dgm:spPr/>
      <dgm:t>
        <a:bodyPr/>
        <a:lstStyle/>
        <a:p>
          <a:endParaRPr lang="en-GB" sz="2000"/>
        </a:p>
      </dgm:t>
    </dgm:pt>
    <dgm:pt modelId="{961D62B2-26E2-4348-AD8F-4E868B0F17F6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accent1">
                  <a:lumMod val="75000"/>
                </a:schemeClr>
              </a:solidFill>
            </a:rPr>
            <a:t>Facilities</a:t>
          </a:r>
          <a:endParaRPr lang="en-US" sz="2000" dirty="0">
            <a:solidFill>
              <a:schemeClr val="accent1">
                <a:lumMod val="75000"/>
              </a:schemeClr>
            </a:solidFill>
          </a:endParaRPr>
        </a:p>
      </dgm:t>
    </dgm:pt>
    <dgm:pt modelId="{D72DA34D-CA1F-414B-874D-0D10EFCC5BEC}" type="parTrans" cxnId="{DD485C91-AE31-1F44-BD90-A1271CE391BE}">
      <dgm:prSet/>
      <dgm:spPr/>
      <dgm:t>
        <a:bodyPr/>
        <a:lstStyle/>
        <a:p>
          <a:endParaRPr lang="en-GB" sz="2000"/>
        </a:p>
      </dgm:t>
    </dgm:pt>
    <dgm:pt modelId="{051086A8-D99D-3A4B-9380-2803F89E79C8}" type="sibTrans" cxnId="{DD485C91-AE31-1F44-BD90-A1271CE391BE}">
      <dgm:prSet/>
      <dgm:spPr/>
      <dgm:t>
        <a:bodyPr/>
        <a:lstStyle/>
        <a:p>
          <a:endParaRPr lang="en-GB" sz="2000"/>
        </a:p>
      </dgm:t>
    </dgm:pt>
    <dgm:pt modelId="{07C79ABC-E37E-DD45-A5A5-BC052DB276A5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accent1">
                  <a:lumMod val="75000"/>
                </a:schemeClr>
              </a:solidFill>
            </a:rPr>
            <a:t>Employability</a:t>
          </a:r>
          <a:endParaRPr lang="en-US" sz="2000" dirty="0">
            <a:solidFill>
              <a:schemeClr val="accent1">
                <a:lumMod val="75000"/>
              </a:schemeClr>
            </a:solidFill>
          </a:endParaRPr>
        </a:p>
      </dgm:t>
    </dgm:pt>
    <dgm:pt modelId="{0EF45BC0-99EE-9547-850E-17EBC81090D1}" type="parTrans" cxnId="{1C046C51-6A02-944D-AB2E-D41A4BD64313}">
      <dgm:prSet/>
      <dgm:spPr/>
      <dgm:t>
        <a:bodyPr/>
        <a:lstStyle/>
        <a:p>
          <a:endParaRPr lang="en-GB" sz="2000"/>
        </a:p>
      </dgm:t>
    </dgm:pt>
    <dgm:pt modelId="{CA19AE32-382A-2446-941E-C9AFC79D8E8A}" type="sibTrans" cxnId="{1C046C51-6A02-944D-AB2E-D41A4BD64313}">
      <dgm:prSet/>
      <dgm:spPr/>
      <dgm:t>
        <a:bodyPr/>
        <a:lstStyle/>
        <a:p>
          <a:endParaRPr lang="en-GB" sz="2000"/>
        </a:p>
      </dgm:t>
    </dgm:pt>
    <dgm:pt modelId="{F86D9558-792E-9B46-84E1-0DE36851C61B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accent1">
                  <a:lumMod val="75000"/>
                </a:schemeClr>
              </a:solidFill>
            </a:rPr>
            <a:t>Extra-curricular</a:t>
          </a:r>
          <a:endParaRPr lang="en-US" sz="2000" dirty="0">
            <a:solidFill>
              <a:schemeClr val="accent1">
                <a:lumMod val="75000"/>
              </a:schemeClr>
            </a:solidFill>
          </a:endParaRPr>
        </a:p>
      </dgm:t>
    </dgm:pt>
    <dgm:pt modelId="{02C12222-86BC-D84D-A8DB-88A29484B5D1}" type="parTrans" cxnId="{0E1483C4-E7F1-5B41-B371-67946AF44852}">
      <dgm:prSet/>
      <dgm:spPr/>
      <dgm:t>
        <a:bodyPr/>
        <a:lstStyle/>
        <a:p>
          <a:endParaRPr lang="en-GB" sz="2000"/>
        </a:p>
      </dgm:t>
    </dgm:pt>
    <dgm:pt modelId="{B38F2EA7-9C39-394D-A7F9-A1A72F3F25F1}" type="sibTrans" cxnId="{0E1483C4-E7F1-5B41-B371-67946AF44852}">
      <dgm:prSet/>
      <dgm:spPr/>
      <dgm:t>
        <a:bodyPr/>
        <a:lstStyle/>
        <a:p>
          <a:endParaRPr lang="en-GB" sz="2000"/>
        </a:p>
      </dgm:t>
    </dgm:pt>
    <dgm:pt modelId="{26763A01-678C-8F48-9A83-E9503808960A}" type="pres">
      <dgm:prSet presAssocID="{9157A5E4-0FF7-F74B-BB23-8C08FF2D539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0323DE2-4E10-5041-8FD4-F0E45EF61164}" type="pres">
      <dgm:prSet presAssocID="{BE06B309-323B-AA42-A263-5964F4123EC6}" presName="centerShape" presStyleLbl="node0" presStyleIdx="0" presStyleCnt="1"/>
      <dgm:spPr/>
      <dgm:t>
        <a:bodyPr/>
        <a:lstStyle/>
        <a:p>
          <a:endParaRPr lang="en-GB"/>
        </a:p>
      </dgm:t>
    </dgm:pt>
    <dgm:pt modelId="{6EC06BC7-FC15-8B4F-A909-F0AB3F8E6C5F}" type="pres">
      <dgm:prSet presAssocID="{038DA9AC-A41F-5E47-BABC-82FE36BA9509}" presName="parTrans" presStyleLbl="bgSibTrans2D1" presStyleIdx="0" presStyleCnt="6"/>
      <dgm:spPr/>
      <dgm:t>
        <a:bodyPr/>
        <a:lstStyle/>
        <a:p>
          <a:endParaRPr lang="en-GB"/>
        </a:p>
      </dgm:t>
    </dgm:pt>
    <dgm:pt modelId="{C99D8B66-0BE2-BD4C-A501-071208B63B64}" type="pres">
      <dgm:prSet presAssocID="{EAF90EF0-104D-4742-BA4A-C0FB704AD462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EEAC5B-2277-8040-8610-15D6EF201D8E}" type="pres">
      <dgm:prSet presAssocID="{3CD747E7-195B-FD45-823D-38439644314F}" presName="parTrans" presStyleLbl="bgSibTrans2D1" presStyleIdx="1" presStyleCnt="6"/>
      <dgm:spPr/>
      <dgm:t>
        <a:bodyPr/>
        <a:lstStyle/>
        <a:p>
          <a:endParaRPr lang="en-GB"/>
        </a:p>
      </dgm:t>
    </dgm:pt>
    <dgm:pt modelId="{31BE438B-1319-5E4E-8934-D55C1584CD37}" type="pres">
      <dgm:prSet presAssocID="{A7315F41-878A-BC4C-88D7-B3D5F44B0C9C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81FB92A-000E-8A46-89E3-653B7DBA3A5C}" type="pres">
      <dgm:prSet presAssocID="{EFDBB98B-DA4D-7B48-909F-CB54DC40465D}" presName="parTrans" presStyleLbl="bgSibTrans2D1" presStyleIdx="2" presStyleCnt="6"/>
      <dgm:spPr/>
      <dgm:t>
        <a:bodyPr/>
        <a:lstStyle/>
        <a:p>
          <a:endParaRPr lang="en-GB"/>
        </a:p>
      </dgm:t>
    </dgm:pt>
    <dgm:pt modelId="{DB5B4B48-96AE-9B4B-B9C1-4DA0BD03FD82}" type="pres">
      <dgm:prSet presAssocID="{CFF7E26C-E011-124E-A54F-B8E6F8A0AAED}" presName="node" presStyleLbl="node1" presStyleIdx="2" presStyleCnt="6" custScaleX="1134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E6BAF1-49BD-C241-B281-BB1E8989171A}" type="pres">
      <dgm:prSet presAssocID="{0EF45BC0-99EE-9547-850E-17EBC81090D1}" presName="parTrans" presStyleLbl="bgSibTrans2D1" presStyleIdx="3" presStyleCnt="6"/>
      <dgm:spPr/>
      <dgm:t>
        <a:bodyPr/>
        <a:lstStyle/>
        <a:p>
          <a:endParaRPr lang="en-GB"/>
        </a:p>
      </dgm:t>
    </dgm:pt>
    <dgm:pt modelId="{3352D42C-2385-EF49-A1C9-E5E92E5D5A75}" type="pres">
      <dgm:prSet presAssocID="{07C79ABC-E37E-DD45-A5A5-BC052DB276A5}" presName="node" presStyleLbl="node1" presStyleIdx="3" presStyleCnt="6" custScaleX="1086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AD015A-917E-A841-BFF9-884E2FBDB392}" type="pres">
      <dgm:prSet presAssocID="{02C12222-86BC-D84D-A8DB-88A29484B5D1}" presName="parTrans" presStyleLbl="bgSibTrans2D1" presStyleIdx="4" presStyleCnt="6"/>
      <dgm:spPr/>
      <dgm:t>
        <a:bodyPr/>
        <a:lstStyle/>
        <a:p>
          <a:endParaRPr lang="en-GB"/>
        </a:p>
      </dgm:t>
    </dgm:pt>
    <dgm:pt modelId="{F7E8B52F-E1BD-0745-BB1B-6315BA45698B}" type="pres">
      <dgm:prSet presAssocID="{F86D9558-792E-9B46-84E1-0DE36851C61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9D8E7D0-B128-C74A-B0FB-B71DEB4284C3}" type="pres">
      <dgm:prSet presAssocID="{D72DA34D-CA1F-414B-874D-0D10EFCC5BEC}" presName="parTrans" presStyleLbl="bgSibTrans2D1" presStyleIdx="5" presStyleCnt="6"/>
      <dgm:spPr/>
      <dgm:t>
        <a:bodyPr/>
        <a:lstStyle/>
        <a:p>
          <a:endParaRPr lang="en-GB"/>
        </a:p>
      </dgm:t>
    </dgm:pt>
    <dgm:pt modelId="{C425AAD0-1F63-E749-B8D8-EB62E4EDE7A5}" type="pres">
      <dgm:prSet presAssocID="{961D62B2-26E2-4348-AD8F-4E868B0F17F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C046C51-6A02-944D-AB2E-D41A4BD64313}" srcId="{BE06B309-323B-AA42-A263-5964F4123EC6}" destId="{07C79ABC-E37E-DD45-A5A5-BC052DB276A5}" srcOrd="3" destOrd="0" parTransId="{0EF45BC0-99EE-9547-850E-17EBC81090D1}" sibTransId="{CA19AE32-382A-2446-941E-C9AFC79D8E8A}"/>
    <dgm:cxn modelId="{D4AF5F35-8FCA-40EA-97FB-CAEBF3C9521A}" type="presOf" srcId="{EFDBB98B-DA4D-7B48-909F-CB54DC40465D}" destId="{E81FB92A-000E-8A46-89E3-653B7DBA3A5C}" srcOrd="0" destOrd="0" presId="urn:microsoft.com/office/officeart/2005/8/layout/radial4"/>
    <dgm:cxn modelId="{47C0B950-A9DD-D944-8DB2-6FA69DBB6669}" srcId="{BE06B309-323B-AA42-A263-5964F4123EC6}" destId="{A7315F41-878A-BC4C-88D7-B3D5F44B0C9C}" srcOrd="1" destOrd="0" parTransId="{3CD747E7-195B-FD45-823D-38439644314F}" sibTransId="{1DB1928B-9173-C94E-81FD-7723355AC0C4}"/>
    <dgm:cxn modelId="{F3507169-B589-4D42-A848-94D41A20146E}" type="presOf" srcId="{0EF45BC0-99EE-9547-850E-17EBC81090D1}" destId="{11E6BAF1-49BD-C241-B281-BB1E8989171A}" srcOrd="0" destOrd="0" presId="urn:microsoft.com/office/officeart/2005/8/layout/radial4"/>
    <dgm:cxn modelId="{91C3BBDA-AA66-42BC-A56A-3A13F4B8300B}" type="presOf" srcId="{07C79ABC-E37E-DD45-A5A5-BC052DB276A5}" destId="{3352D42C-2385-EF49-A1C9-E5E92E5D5A75}" srcOrd="0" destOrd="0" presId="urn:microsoft.com/office/officeart/2005/8/layout/radial4"/>
    <dgm:cxn modelId="{DE2E7B5E-7D3B-4C46-9FE5-EBA6B66EFBB1}" type="presOf" srcId="{3CD747E7-195B-FD45-823D-38439644314F}" destId="{0CEEAC5B-2277-8040-8610-15D6EF201D8E}" srcOrd="0" destOrd="0" presId="urn:microsoft.com/office/officeart/2005/8/layout/radial4"/>
    <dgm:cxn modelId="{4D626A32-D181-C14B-8387-1BEA12B6B246}" srcId="{BE06B309-323B-AA42-A263-5964F4123EC6}" destId="{CFF7E26C-E011-124E-A54F-B8E6F8A0AAED}" srcOrd="2" destOrd="0" parTransId="{EFDBB98B-DA4D-7B48-909F-CB54DC40465D}" sibTransId="{30927D26-83C8-DF4A-93EA-CB50F5330EB0}"/>
    <dgm:cxn modelId="{6EA23532-4553-4D01-9FDF-B18007FFAED8}" type="presOf" srcId="{A7315F41-878A-BC4C-88D7-B3D5F44B0C9C}" destId="{31BE438B-1319-5E4E-8934-D55C1584CD37}" srcOrd="0" destOrd="0" presId="urn:microsoft.com/office/officeart/2005/8/layout/radial4"/>
    <dgm:cxn modelId="{3F038BDE-A8AC-C745-A89A-1F2322305B57}" srcId="{9157A5E4-0FF7-F74B-BB23-8C08FF2D539D}" destId="{BE06B309-323B-AA42-A263-5964F4123EC6}" srcOrd="0" destOrd="0" parTransId="{831FDAD0-D3F3-A945-91EA-02E263C8D0E2}" sibTransId="{2427854D-BCE1-4041-95E2-A76AA4D29853}"/>
    <dgm:cxn modelId="{5471F9D2-40B3-4E85-89FF-9C03D34946DE}" type="presOf" srcId="{F86D9558-792E-9B46-84E1-0DE36851C61B}" destId="{F7E8B52F-E1BD-0745-BB1B-6315BA45698B}" srcOrd="0" destOrd="0" presId="urn:microsoft.com/office/officeart/2005/8/layout/radial4"/>
    <dgm:cxn modelId="{107655E1-F233-4C0C-9FB6-49E4FB9ECDDF}" type="presOf" srcId="{961D62B2-26E2-4348-AD8F-4E868B0F17F6}" destId="{C425AAD0-1F63-E749-B8D8-EB62E4EDE7A5}" srcOrd="0" destOrd="0" presId="urn:microsoft.com/office/officeart/2005/8/layout/radial4"/>
    <dgm:cxn modelId="{F1EF381F-2A07-4332-BBAB-D56208B967E4}" type="presOf" srcId="{BE06B309-323B-AA42-A263-5964F4123EC6}" destId="{90323DE2-4E10-5041-8FD4-F0E45EF61164}" srcOrd="0" destOrd="0" presId="urn:microsoft.com/office/officeart/2005/8/layout/radial4"/>
    <dgm:cxn modelId="{F13806B2-EC4E-8641-B6A8-0A24557D5314}" srcId="{BE06B309-323B-AA42-A263-5964F4123EC6}" destId="{EAF90EF0-104D-4742-BA4A-C0FB704AD462}" srcOrd="0" destOrd="0" parTransId="{038DA9AC-A41F-5E47-BABC-82FE36BA9509}" sibTransId="{5A965EA0-40C6-D74C-A06B-CF9ABF63A696}"/>
    <dgm:cxn modelId="{A56E5A24-1864-4708-8F5E-E4A237A39074}" type="presOf" srcId="{EAF90EF0-104D-4742-BA4A-C0FB704AD462}" destId="{C99D8B66-0BE2-BD4C-A501-071208B63B64}" srcOrd="0" destOrd="0" presId="urn:microsoft.com/office/officeart/2005/8/layout/radial4"/>
    <dgm:cxn modelId="{E137519E-F308-4C22-9DE7-B3A8C597982B}" type="presOf" srcId="{D72DA34D-CA1F-414B-874D-0D10EFCC5BEC}" destId="{F9D8E7D0-B128-C74A-B0FB-B71DEB4284C3}" srcOrd="0" destOrd="0" presId="urn:microsoft.com/office/officeart/2005/8/layout/radial4"/>
    <dgm:cxn modelId="{293B3384-55A9-421F-AFC0-EB3FB1F2DFA8}" type="presOf" srcId="{9157A5E4-0FF7-F74B-BB23-8C08FF2D539D}" destId="{26763A01-678C-8F48-9A83-E9503808960A}" srcOrd="0" destOrd="0" presId="urn:microsoft.com/office/officeart/2005/8/layout/radial4"/>
    <dgm:cxn modelId="{DF510CAA-B2C8-400A-9D58-E0E2CF10717A}" type="presOf" srcId="{038DA9AC-A41F-5E47-BABC-82FE36BA9509}" destId="{6EC06BC7-FC15-8B4F-A909-F0AB3F8E6C5F}" srcOrd="0" destOrd="0" presId="urn:microsoft.com/office/officeart/2005/8/layout/radial4"/>
    <dgm:cxn modelId="{9CC8ABB0-20DE-4CEF-B0AD-E04BE0D19FD1}" type="presOf" srcId="{CFF7E26C-E011-124E-A54F-B8E6F8A0AAED}" destId="{DB5B4B48-96AE-9B4B-B9C1-4DA0BD03FD82}" srcOrd="0" destOrd="0" presId="urn:microsoft.com/office/officeart/2005/8/layout/radial4"/>
    <dgm:cxn modelId="{6AF116D7-3456-4B14-BD7C-85CBC558F156}" type="presOf" srcId="{02C12222-86BC-D84D-A8DB-88A29484B5D1}" destId="{76AD015A-917E-A841-BFF9-884E2FBDB392}" srcOrd="0" destOrd="0" presId="urn:microsoft.com/office/officeart/2005/8/layout/radial4"/>
    <dgm:cxn modelId="{DD485C91-AE31-1F44-BD90-A1271CE391BE}" srcId="{BE06B309-323B-AA42-A263-5964F4123EC6}" destId="{961D62B2-26E2-4348-AD8F-4E868B0F17F6}" srcOrd="5" destOrd="0" parTransId="{D72DA34D-CA1F-414B-874D-0D10EFCC5BEC}" sibTransId="{051086A8-D99D-3A4B-9380-2803F89E79C8}"/>
    <dgm:cxn modelId="{0E1483C4-E7F1-5B41-B371-67946AF44852}" srcId="{BE06B309-323B-AA42-A263-5964F4123EC6}" destId="{F86D9558-792E-9B46-84E1-0DE36851C61B}" srcOrd="4" destOrd="0" parTransId="{02C12222-86BC-D84D-A8DB-88A29484B5D1}" sibTransId="{B38F2EA7-9C39-394D-A7F9-A1A72F3F25F1}"/>
    <dgm:cxn modelId="{54D017AE-2A34-47F1-9BE8-19D36C485F2E}" type="presParOf" srcId="{26763A01-678C-8F48-9A83-E9503808960A}" destId="{90323DE2-4E10-5041-8FD4-F0E45EF61164}" srcOrd="0" destOrd="0" presId="urn:microsoft.com/office/officeart/2005/8/layout/radial4"/>
    <dgm:cxn modelId="{B6E228EB-3579-41A4-B666-A066E6A41BB5}" type="presParOf" srcId="{26763A01-678C-8F48-9A83-E9503808960A}" destId="{6EC06BC7-FC15-8B4F-A909-F0AB3F8E6C5F}" srcOrd="1" destOrd="0" presId="urn:microsoft.com/office/officeart/2005/8/layout/radial4"/>
    <dgm:cxn modelId="{91A524CB-8CFD-4E32-A5B0-073386484E76}" type="presParOf" srcId="{26763A01-678C-8F48-9A83-E9503808960A}" destId="{C99D8B66-0BE2-BD4C-A501-071208B63B64}" srcOrd="2" destOrd="0" presId="urn:microsoft.com/office/officeart/2005/8/layout/radial4"/>
    <dgm:cxn modelId="{28FCDE2D-2CF0-40B8-BFDD-0C69BB517CCC}" type="presParOf" srcId="{26763A01-678C-8F48-9A83-E9503808960A}" destId="{0CEEAC5B-2277-8040-8610-15D6EF201D8E}" srcOrd="3" destOrd="0" presId="urn:microsoft.com/office/officeart/2005/8/layout/radial4"/>
    <dgm:cxn modelId="{42E289FF-933B-4EF1-9713-1104797C7FED}" type="presParOf" srcId="{26763A01-678C-8F48-9A83-E9503808960A}" destId="{31BE438B-1319-5E4E-8934-D55C1584CD37}" srcOrd="4" destOrd="0" presId="urn:microsoft.com/office/officeart/2005/8/layout/radial4"/>
    <dgm:cxn modelId="{9E4C71F5-C1A2-40DE-B6C0-A5C700EA4D1A}" type="presParOf" srcId="{26763A01-678C-8F48-9A83-E9503808960A}" destId="{E81FB92A-000E-8A46-89E3-653B7DBA3A5C}" srcOrd="5" destOrd="0" presId="urn:microsoft.com/office/officeart/2005/8/layout/radial4"/>
    <dgm:cxn modelId="{3891E4F4-D4A1-412D-87FD-51D1A14465C5}" type="presParOf" srcId="{26763A01-678C-8F48-9A83-E9503808960A}" destId="{DB5B4B48-96AE-9B4B-B9C1-4DA0BD03FD82}" srcOrd="6" destOrd="0" presId="urn:microsoft.com/office/officeart/2005/8/layout/radial4"/>
    <dgm:cxn modelId="{DF5BDBA4-66DC-4168-A1D2-6DA284FA53E8}" type="presParOf" srcId="{26763A01-678C-8F48-9A83-E9503808960A}" destId="{11E6BAF1-49BD-C241-B281-BB1E8989171A}" srcOrd="7" destOrd="0" presId="urn:microsoft.com/office/officeart/2005/8/layout/radial4"/>
    <dgm:cxn modelId="{24937E49-9FAB-457E-8A4D-673058C468D9}" type="presParOf" srcId="{26763A01-678C-8F48-9A83-E9503808960A}" destId="{3352D42C-2385-EF49-A1C9-E5E92E5D5A75}" srcOrd="8" destOrd="0" presId="urn:microsoft.com/office/officeart/2005/8/layout/radial4"/>
    <dgm:cxn modelId="{DA5F3BD0-CC6C-4324-983E-F17901EAEC67}" type="presParOf" srcId="{26763A01-678C-8F48-9A83-E9503808960A}" destId="{76AD015A-917E-A841-BFF9-884E2FBDB392}" srcOrd="9" destOrd="0" presId="urn:microsoft.com/office/officeart/2005/8/layout/radial4"/>
    <dgm:cxn modelId="{5ADDBDC6-B99C-4C63-8AF6-335D325679BB}" type="presParOf" srcId="{26763A01-678C-8F48-9A83-E9503808960A}" destId="{F7E8B52F-E1BD-0745-BB1B-6315BA45698B}" srcOrd="10" destOrd="0" presId="urn:microsoft.com/office/officeart/2005/8/layout/radial4"/>
    <dgm:cxn modelId="{5EC4E516-50D6-455A-8CBC-69635DA3FC61}" type="presParOf" srcId="{26763A01-678C-8F48-9A83-E9503808960A}" destId="{F9D8E7D0-B128-C74A-B0FB-B71DEB4284C3}" srcOrd="11" destOrd="0" presId="urn:microsoft.com/office/officeart/2005/8/layout/radial4"/>
    <dgm:cxn modelId="{AD4EC821-1D9A-418E-AE09-55F40439EA5D}" type="presParOf" srcId="{26763A01-678C-8F48-9A83-E9503808960A}" destId="{C425AAD0-1F63-E749-B8D8-EB62E4EDE7A5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157A5E4-0FF7-F74B-BB23-8C08FF2D539D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06B309-323B-AA42-A263-5964F4123EC6}">
      <dgm:prSet phldrT="[Text]" custT="1"/>
      <dgm:spPr/>
      <dgm:t>
        <a:bodyPr/>
        <a:lstStyle/>
        <a:p>
          <a:r>
            <a:rPr lang="en-US" sz="3600" dirty="0" smtClean="0"/>
            <a:t>Quality</a:t>
          </a:r>
          <a:endParaRPr lang="en-US" sz="3600" dirty="0"/>
        </a:p>
      </dgm:t>
    </dgm:pt>
    <dgm:pt modelId="{831FDAD0-D3F3-A945-91EA-02E263C8D0E2}" type="parTrans" cxnId="{3F038BDE-A8AC-C745-A89A-1F2322305B57}">
      <dgm:prSet/>
      <dgm:spPr/>
      <dgm:t>
        <a:bodyPr/>
        <a:lstStyle/>
        <a:p>
          <a:endParaRPr lang="en-US" sz="2000"/>
        </a:p>
      </dgm:t>
    </dgm:pt>
    <dgm:pt modelId="{2427854D-BCE1-4041-95E2-A76AA4D29853}" type="sibTrans" cxnId="{3F038BDE-A8AC-C745-A89A-1F2322305B57}">
      <dgm:prSet/>
      <dgm:spPr/>
      <dgm:t>
        <a:bodyPr/>
        <a:lstStyle/>
        <a:p>
          <a:endParaRPr lang="en-US" sz="2000"/>
        </a:p>
      </dgm:t>
    </dgm:pt>
    <dgm:pt modelId="{EAF90EF0-104D-4742-BA4A-C0FB704AD462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accent1">
                  <a:lumMod val="75000"/>
                </a:schemeClr>
              </a:solidFill>
            </a:rPr>
            <a:t>Research</a:t>
          </a:r>
          <a:endParaRPr lang="en-US" sz="2000" dirty="0">
            <a:solidFill>
              <a:schemeClr val="accent1">
                <a:lumMod val="75000"/>
              </a:schemeClr>
            </a:solidFill>
          </a:endParaRPr>
        </a:p>
      </dgm:t>
    </dgm:pt>
    <dgm:pt modelId="{038DA9AC-A41F-5E47-BABC-82FE36BA9509}" type="parTrans" cxnId="{F13806B2-EC4E-8641-B6A8-0A24557D5314}">
      <dgm:prSet/>
      <dgm:spPr/>
      <dgm:t>
        <a:bodyPr/>
        <a:lstStyle/>
        <a:p>
          <a:endParaRPr lang="en-US" sz="2000"/>
        </a:p>
      </dgm:t>
    </dgm:pt>
    <dgm:pt modelId="{5A965EA0-40C6-D74C-A06B-CF9ABF63A696}" type="sibTrans" cxnId="{F13806B2-EC4E-8641-B6A8-0A24557D5314}">
      <dgm:prSet/>
      <dgm:spPr/>
      <dgm:t>
        <a:bodyPr/>
        <a:lstStyle/>
        <a:p>
          <a:endParaRPr lang="en-US" sz="2000"/>
        </a:p>
      </dgm:t>
    </dgm:pt>
    <dgm:pt modelId="{CFF7E26C-E011-124E-A54F-B8E6F8A0AAED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accent1">
                  <a:lumMod val="75000"/>
                </a:schemeClr>
              </a:solidFill>
            </a:rPr>
            <a:t>International student support</a:t>
          </a:r>
          <a:endParaRPr lang="en-US" sz="2000" dirty="0">
            <a:solidFill>
              <a:schemeClr val="accent1">
                <a:lumMod val="75000"/>
              </a:schemeClr>
            </a:solidFill>
          </a:endParaRPr>
        </a:p>
      </dgm:t>
    </dgm:pt>
    <dgm:pt modelId="{EFDBB98B-DA4D-7B48-909F-CB54DC40465D}" type="parTrans" cxnId="{4D626A32-D181-C14B-8387-1BEA12B6B246}">
      <dgm:prSet/>
      <dgm:spPr/>
      <dgm:t>
        <a:bodyPr/>
        <a:lstStyle/>
        <a:p>
          <a:endParaRPr lang="en-US" sz="2000"/>
        </a:p>
      </dgm:t>
    </dgm:pt>
    <dgm:pt modelId="{30927D26-83C8-DF4A-93EA-CB50F5330EB0}" type="sibTrans" cxnId="{4D626A32-D181-C14B-8387-1BEA12B6B246}">
      <dgm:prSet/>
      <dgm:spPr/>
      <dgm:t>
        <a:bodyPr/>
        <a:lstStyle/>
        <a:p>
          <a:endParaRPr lang="en-US" sz="2000"/>
        </a:p>
      </dgm:t>
    </dgm:pt>
    <dgm:pt modelId="{A7315F41-878A-BC4C-88D7-B3D5F44B0C9C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accent1">
                  <a:lumMod val="75000"/>
                </a:schemeClr>
              </a:solidFill>
            </a:rPr>
            <a:t>Teaching quality</a:t>
          </a:r>
          <a:endParaRPr lang="en-US" sz="2000" dirty="0">
            <a:solidFill>
              <a:schemeClr val="accent1">
                <a:lumMod val="75000"/>
              </a:schemeClr>
            </a:solidFill>
          </a:endParaRPr>
        </a:p>
      </dgm:t>
    </dgm:pt>
    <dgm:pt modelId="{3CD747E7-195B-FD45-823D-38439644314F}" type="parTrans" cxnId="{47C0B950-A9DD-D944-8DB2-6FA69DBB6669}">
      <dgm:prSet/>
      <dgm:spPr/>
      <dgm:t>
        <a:bodyPr/>
        <a:lstStyle/>
        <a:p>
          <a:endParaRPr lang="en-GB" sz="2000"/>
        </a:p>
      </dgm:t>
    </dgm:pt>
    <dgm:pt modelId="{1DB1928B-9173-C94E-81FD-7723355AC0C4}" type="sibTrans" cxnId="{47C0B950-A9DD-D944-8DB2-6FA69DBB6669}">
      <dgm:prSet/>
      <dgm:spPr/>
      <dgm:t>
        <a:bodyPr/>
        <a:lstStyle/>
        <a:p>
          <a:endParaRPr lang="en-GB" sz="2000"/>
        </a:p>
      </dgm:t>
    </dgm:pt>
    <dgm:pt modelId="{961D62B2-26E2-4348-AD8F-4E868B0F17F6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accent1">
                  <a:lumMod val="75000"/>
                </a:schemeClr>
              </a:solidFill>
            </a:rPr>
            <a:t>Facilities</a:t>
          </a:r>
          <a:endParaRPr lang="en-US" sz="2000" dirty="0">
            <a:solidFill>
              <a:schemeClr val="accent1">
                <a:lumMod val="75000"/>
              </a:schemeClr>
            </a:solidFill>
          </a:endParaRPr>
        </a:p>
      </dgm:t>
    </dgm:pt>
    <dgm:pt modelId="{D72DA34D-CA1F-414B-874D-0D10EFCC5BEC}" type="parTrans" cxnId="{DD485C91-AE31-1F44-BD90-A1271CE391BE}">
      <dgm:prSet/>
      <dgm:spPr/>
      <dgm:t>
        <a:bodyPr/>
        <a:lstStyle/>
        <a:p>
          <a:endParaRPr lang="en-GB" sz="2000"/>
        </a:p>
      </dgm:t>
    </dgm:pt>
    <dgm:pt modelId="{051086A8-D99D-3A4B-9380-2803F89E79C8}" type="sibTrans" cxnId="{DD485C91-AE31-1F44-BD90-A1271CE391BE}">
      <dgm:prSet/>
      <dgm:spPr/>
      <dgm:t>
        <a:bodyPr/>
        <a:lstStyle/>
        <a:p>
          <a:endParaRPr lang="en-GB" sz="2000"/>
        </a:p>
      </dgm:t>
    </dgm:pt>
    <dgm:pt modelId="{07C79ABC-E37E-DD45-A5A5-BC052DB276A5}">
      <dgm:prSet phldrT="[Text]" custT="1"/>
      <dgm:spPr/>
      <dgm:t>
        <a:bodyPr/>
        <a:lstStyle/>
        <a:p>
          <a:r>
            <a:rPr lang="en-US" sz="2000" dirty="0" smtClean="0"/>
            <a:t>Employability</a:t>
          </a:r>
          <a:endParaRPr lang="en-US" sz="2000" dirty="0"/>
        </a:p>
      </dgm:t>
    </dgm:pt>
    <dgm:pt modelId="{0EF45BC0-99EE-9547-850E-17EBC81090D1}" type="parTrans" cxnId="{1C046C51-6A02-944D-AB2E-D41A4BD64313}">
      <dgm:prSet/>
      <dgm:spPr/>
      <dgm:t>
        <a:bodyPr/>
        <a:lstStyle/>
        <a:p>
          <a:endParaRPr lang="en-GB" sz="2000"/>
        </a:p>
      </dgm:t>
    </dgm:pt>
    <dgm:pt modelId="{CA19AE32-382A-2446-941E-C9AFC79D8E8A}" type="sibTrans" cxnId="{1C046C51-6A02-944D-AB2E-D41A4BD64313}">
      <dgm:prSet/>
      <dgm:spPr/>
      <dgm:t>
        <a:bodyPr/>
        <a:lstStyle/>
        <a:p>
          <a:endParaRPr lang="en-GB" sz="2000"/>
        </a:p>
      </dgm:t>
    </dgm:pt>
    <dgm:pt modelId="{F86D9558-792E-9B46-84E1-0DE36851C61B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accent1">
                  <a:lumMod val="75000"/>
                </a:schemeClr>
              </a:solidFill>
            </a:rPr>
            <a:t>Extra-curricular</a:t>
          </a:r>
          <a:endParaRPr lang="en-US" sz="2000" dirty="0">
            <a:solidFill>
              <a:schemeClr val="accent1">
                <a:lumMod val="75000"/>
              </a:schemeClr>
            </a:solidFill>
          </a:endParaRPr>
        </a:p>
      </dgm:t>
    </dgm:pt>
    <dgm:pt modelId="{02C12222-86BC-D84D-A8DB-88A29484B5D1}" type="parTrans" cxnId="{0E1483C4-E7F1-5B41-B371-67946AF44852}">
      <dgm:prSet/>
      <dgm:spPr/>
      <dgm:t>
        <a:bodyPr/>
        <a:lstStyle/>
        <a:p>
          <a:endParaRPr lang="en-GB" sz="2000"/>
        </a:p>
      </dgm:t>
    </dgm:pt>
    <dgm:pt modelId="{B38F2EA7-9C39-394D-A7F9-A1A72F3F25F1}" type="sibTrans" cxnId="{0E1483C4-E7F1-5B41-B371-67946AF44852}">
      <dgm:prSet/>
      <dgm:spPr/>
      <dgm:t>
        <a:bodyPr/>
        <a:lstStyle/>
        <a:p>
          <a:endParaRPr lang="en-GB" sz="2000"/>
        </a:p>
      </dgm:t>
    </dgm:pt>
    <dgm:pt modelId="{26763A01-678C-8F48-9A83-E9503808960A}" type="pres">
      <dgm:prSet presAssocID="{9157A5E4-0FF7-F74B-BB23-8C08FF2D539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0323DE2-4E10-5041-8FD4-F0E45EF61164}" type="pres">
      <dgm:prSet presAssocID="{BE06B309-323B-AA42-A263-5964F4123EC6}" presName="centerShape" presStyleLbl="node0" presStyleIdx="0" presStyleCnt="1"/>
      <dgm:spPr/>
      <dgm:t>
        <a:bodyPr/>
        <a:lstStyle/>
        <a:p>
          <a:endParaRPr lang="en-GB"/>
        </a:p>
      </dgm:t>
    </dgm:pt>
    <dgm:pt modelId="{6EC06BC7-FC15-8B4F-A909-F0AB3F8E6C5F}" type="pres">
      <dgm:prSet presAssocID="{038DA9AC-A41F-5E47-BABC-82FE36BA9509}" presName="parTrans" presStyleLbl="bgSibTrans2D1" presStyleIdx="0" presStyleCnt="6"/>
      <dgm:spPr/>
      <dgm:t>
        <a:bodyPr/>
        <a:lstStyle/>
        <a:p>
          <a:endParaRPr lang="en-GB"/>
        </a:p>
      </dgm:t>
    </dgm:pt>
    <dgm:pt modelId="{C99D8B66-0BE2-BD4C-A501-071208B63B64}" type="pres">
      <dgm:prSet presAssocID="{EAF90EF0-104D-4742-BA4A-C0FB704AD462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EEAC5B-2277-8040-8610-15D6EF201D8E}" type="pres">
      <dgm:prSet presAssocID="{3CD747E7-195B-FD45-823D-38439644314F}" presName="parTrans" presStyleLbl="bgSibTrans2D1" presStyleIdx="1" presStyleCnt="6"/>
      <dgm:spPr/>
      <dgm:t>
        <a:bodyPr/>
        <a:lstStyle/>
        <a:p>
          <a:endParaRPr lang="en-GB"/>
        </a:p>
      </dgm:t>
    </dgm:pt>
    <dgm:pt modelId="{31BE438B-1319-5E4E-8934-D55C1584CD37}" type="pres">
      <dgm:prSet presAssocID="{A7315F41-878A-BC4C-88D7-B3D5F44B0C9C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81FB92A-000E-8A46-89E3-653B7DBA3A5C}" type="pres">
      <dgm:prSet presAssocID="{EFDBB98B-DA4D-7B48-909F-CB54DC40465D}" presName="parTrans" presStyleLbl="bgSibTrans2D1" presStyleIdx="2" presStyleCnt="6"/>
      <dgm:spPr/>
      <dgm:t>
        <a:bodyPr/>
        <a:lstStyle/>
        <a:p>
          <a:endParaRPr lang="en-GB"/>
        </a:p>
      </dgm:t>
    </dgm:pt>
    <dgm:pt modelId="{DB5B4B48-96AE-9B4B-B9C1-4DA0BD03FD82}" type="pres">
      <dgm:prSet presAssocID="{CFF7E26C-E011-124E-A54F-B8E6F8A0AAED}" presName="node" presStyleLbl="node1" presStyleIdx="2" presStyleCnt="6" custScaleX="1134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E6BAF1-49BD-C241-B281-BB1E8989171A}" type="pres">
      <dgm:prSet presAssocID="{0EF45BC0-99EE-9547-850E-17EBC81090D1}" presName="parTrans" presStyleLbl="bgSibTrans2D1" presStyleIdx="3" presStyleCnt="6"/>
      <dgm:spPr/>
      <dgm:t>
        <a:bodyPr/>
        <a:lstStyle/>
        <a:p>
          <a:endParaRPr lang="en-GB"/>
        </a:p>
      </dgm:t>
    </dgm:pt>
    <dgm:pt modelId="{3352D42C-2385-EF49-A1C9-E5E92E5D5A75}" type="pres">
      <dgm:prSet presAssocID="{07C79ABC-E37E-DD45-A5A5-BC052DB276A5}" presName="node" presStyleLbl="node1" presStyleIdx="3" presStyleCnt="6" custScaleX="1086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AD015A-917E-A841-BFF9-884E2FBDB392}" type="pres">
      <dgm:prSet presAssocID="{02C12222-86BC-D84D-A8DB-88A29484B5D1}" presName="parTrans" presStyleLbl="bgSibTrans2D1" presStyleIdx="4" presStyleCnt="6"/>
      <dgm:spPr/>
      <dgm:t>
        <a:bodyPr/>
        <a:lstStyle/>
        <a:p>
          <a:endParaRPr lang="en-GB"/>
        </a:p>
      </dgm:t>
    </dgm:pt>
    <dgm:pt modelId="{F7E8B52F-E1BD-0745-BB1B-6315BA45698B}" type="pres">
      <dgm:prSet presAssocID="{F86D9558-792E-9B46-84E1-0DE36851C61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9D8E7D0-B128-C74A-B0FB-B71DEB4284C3}" type="pres">
      <dgm:prSet presAssocID="{D72DA34D-CA1F-414B-874D-0D10EFCC5BEC}" presName="parTrans" presStyleLbl="bgSibTrans2D1" presStyleIdx="5" presStyleCnt="6"/>
      <dgm:spPr/>
      <dgm:t>
        <a:bodyPr/>
        <a:lstStyle/>
        <a:p>
          <a:endParaRPr lang="en-GB"/>
        </a:p>
      </dgm:t>
    </dgm:pt>
    <dgm:pt modelId="{C425AAD0-1F63-E749-B8D8-EB62E4EDE7A5}" type="pres">
      <dgm:prSet presAssocID="{961D62B2-26E2-4348-AD8F-4E868B0F17F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C046C51-6A02-944D-AB2E-D41A4BD64313}" srcId="{BE06B309-323B-AA42-A263-5964F4123EC6}" destId="{07C79ABC-E37E-DD45-A5A5-BC052DB276A5}" srcOrd="3" destOrd="0" parTransId="{0EF45BC0-99EE-9547-850E-17EBC81090D1}" sibTransId="{CA19AE32-382A-2446-941E-C9AFC79D8E8A}"/>
    <dgm:cxn modelId="{47C0B950-A9DD-D944-8DB2-6FA69DBB6669}" srcId="{BE06B309-323B-AA42-A263-5964F4123EC6}" destId="{A7315F41-878A-BC4C-88D7-B3D5F44B0C9C}" srcOrd="1" destOrd="0" parTransId="{3CD747E7-195B-FD45-823D-38439644314F}" sibTransId="{1DB1928B-9173-C94E-81FD-7723355AC0C4}"/>
    <dgm:cxn modelId="{094B514E-8671-477A-BE0A-8DAEB80B112D}" type="presOf" srcId="{07C79ABC-E37E-DD45-A5A5-BC052DB276A5}" destId="{3352D42C-2385-EF49-A1C9-E5E92E5D5A75}" srcOrd="0" destOrd="0" presId="urn:microsoft.com/office/officeart/2005/8/layout/radial4"/>
    <dgm:cxn modelId="{F7E7CF22-1B5E-47B2-AB4F-DE3E4E3C78F8}" type="presOf" srcId="{A7315F41-878A-BC4C-88D7-B3D5F44B0C9C}" destId="{31BE438B-1319-5E4E-8934-D55C1584CD37}" srcOrd="0" destOrd="0" presId="urn:microsoft.com/office/officeart/2005/8/layout/radial4"/>
    <dgm:cxn modelId="{4D626A32-D181-C14B-8387-1BEA12B6B246}" srcId="{BE06B309-323B-AA42-A263-5964F4123EC6}" destId="{CFF7E26C-E011-124E-A54F-B8E6F8A0AAED}" srcOrd="2" destOrd="0" parTransId="{EFDBB98B-DA4D-7B48-909F-CB54DC40465D}" sibTransId="{30927D26-83C8-DF4A-93EA-CB50F5330EB0}"/>
    <dgm:cxn modelId="{47BB3727-B5D5-47C2-874A-C1FCDE0A1CCC}" type="presOf" srcId="{BE06B309-323B-AA42-A263-5964F4123EC6}" destId="{90323DE2-4E10-5041-8FD4-F0E45EF61164}" srcOrd="0" destOrd="0" presId="urn:microsoft.com/office/officeart/2005/8/layout/radial4"/>
    <dgm:cxn modelId="{CBFF5C93-E2F4-4F8C-A260-79DFCA223B18}" type="presOf" srcId="{F86D9558-792E-9B46-84E1-0DE36851C61B}" destId="{F7E8B52F-E1BD-0745-BB1B-6315BA45698B}" srcOrd="0" destOrd="0" presId="urn:microsoft.com/office/officeart/2005/8/layout/radial4"/>
    <dgm:cxn modelId="{3F038BDE-A8AC-C745-A89A-1F2322305B57}" srcId="{9157A5E4-0FF7-F74B-BB23-8C08FF2D539D}" destId="{BE06B309-323B-AA42-A263-5964F4123EC6}" srcOrd="0" destOrd="0" parTransId="{831FDAD0-D3F3-A945-91EA-02E263C8D0E2}" sibTransId="{2427854D-BCE1-4041-95E2-A76AA4D29853}"/>
    <dgm:cxn modelId="{468557B6-6A59-4FE8-8854-B0BE0761C97C}" type="presOf" srcId="{CFF7E26C-E011-124E-A54F-B8E6F8A0AAED}" destId="{DB5B4B48-96AE-9B4B-B9C1-4DA0BD03FD82}" srcOrd="0" destOrd="0" presId="urn:microsoft.com/office/officeart/2005/8/layout/radial4"/>
    <dgm:cxn modelId="{5D654951-8832-4C47-BB74-FD4F4A42040F}" type="presOf" srcId="{EFDBB98B-DA4D-7B48-909F-CB54DC40465D}" destId="{E81FB92A-000E-8A46-89E3-653B7DBA3A5C}" srcOrd="0" destOrd="0" presId="urn:microsoft.com/office/officeart/2005/8/layout/radial4"/>
    <dgm:cxn modelId="{F13806B2-EC4E-8641-B6A8-0A24557D5314}" srcId="{BE06B309-323B-AA42-A263-5964F4123EC6}" destId="{EAF90EF0-104D-4742-BA4A-C0FB704AD462}" srcOrd="0" destOrd="0" parTransId="{038DA9AC-A41F-5E47-BABC-82FE36BA9509}" sibTransId="{5A965EA0-40C6-D74C-A06B-CF9ABF63A696}"/>
    <dgm:cxn modelId="{C011CB43-B63C-4A6A-B7DC-80E83F3589CF}" type="presOf" srcId="{0EF45BC0-99EE-9547-850E-17EBC81090D1}" destId="{11E6BAF1-49BD-C241-B281-BB1E8989171A}" srcOrd="0" destOrd="0" presId="urn:microsoft.com/office/officeart/2005/8/layout/radial4"/>
    <dgm:cxn modelId="{37343CBE-B480-41B5-8196-98BE561BD1F6}" type="presOf" srcId="{9157A5E4-0FF7-F74B-BB23-8C08FF2D539D}" destId="{26763A01-678C-8F48-9A83-E9503808960A}" srcOrd="0" destOrd="0" presId="urn:microsoft.com/office/officeart/2005/8/layout/radial4"/>
    <dgm:cxn modelId="{D8673749-D51C-48D0-9E9F-B5C64A249174}" type="presOf" srcId="{02C12222-86BC-D84D-A8DB-88A29484B5D1}" destId="{76AD015A-917E-A841-BFF9-884E2FBDB392}" srcOrd="0" destOrd="0" presId="urn:microsoft.com/office/officeart/2005/8/layout/radial4"/>
    <dgm:cxn modelId="{85D1AC2D-049E-4484-AB08-DD932D34E3C1}" type="presOf" srcId="{3CD747E7-195B-FD45-823D-38439644314F}" destId="{0CEEAC5B-2277-8040-8610-15D6EF201D8E}" srcOrd="0" destOrd="0" presId="urn:microsoft.com/office/officeart/2005/8/layout/radial4"/>
    <dgm:cxn modelId="{E7CDAEAA-19B3-49E0-90FD-AA7C685DD9A3}" type="presOf" srcId="{EAF90EF0-104D-4742-BA4A-C0FB704AD462}" destId="{C99D8B66-0BE2-BD4C-A501-071208B63B64}" srcOrd="0" destOrd="0" presId="urn:microsoft.com/office/officeart/2005/8/layout/radial4"/>
    <dgm:cxn modelId="{DD485C91-AE31-1F44-BD90-A1271CE391BE}" srcId="{BE06B309-323B-AA42-A263-5964F4123EC6}" destId="{961D62B2-26E2-4348-AD8F-4E868B0F17F6}" srcOrd="5" destOrd="0" parTransId="{D72DA34D-CA1F-414B-874D-0D10EFCC5BEC}" sibTransId="{051086A8-D99D-3A4B-9380-2803F89E79C8}"/>
    <dgm:cxn modelId="{228257D9-D042-47B5-A23E-D5F5D6C79D9C}" type="presOf" srcId="{D72DA34D-CA1F-414B-874D-0D10EFCC5BEC}" destId="{F9D8E7D0-B128-C74A-B0FB-B71DEB4284C3}" srcOrd="0" destOrd="0" presId="urn:microsoft.com/office/officeart/2005/8/layout/radial4"/>
    <dgm:cxn modelId="{897AD1A1-E778-48B5-A879-C8FE98D882F5}" type="presOf" srcId="{038DA9AC-A41F-5E47-BABC-82FE36BA9509}" destId="{6EC06BC7-FC15-8B4F-A909-F0AB3F8E6C5F}" srcOrd="0" destOrd="0" presId="urn:microsoft.com/office/officeart/2005/8/layout/radial4"/>
    <dgm:cxn modelId="{0E1483C4-E7F1-5B41-B371-67946AF44852}" srcId="{BE06B309-323B-AA42-A263-5964F4123EC6}" destId="{F86D9558-792E-9B46-84E1-0DE36851C61B}" srcOrd="4" destOrd="0" parTransId="{02C12222-86BC-D84D-A8DB-88A29484B5D1}" sibTransId="{B38F2EA7-9C39-394D-A7F9-A1A72F3F25F1}"/>
    <dgm:cxn modelId="{0889058F-92D6-4C79-BE72-99D3148643F6}" type="presOf" srcId="{961D62B2-26E2-4348-AD8F-4E868B0F17F6}" destId="{C425AAD0-1F63-E749-B8D8-EB62E4EDE7A5}" srcOrd="0" destOrd="0" presId="urn:microsoft.com/office/officeart/2005/8/layout/radial4"/>
    <dgm:cxn modelId="{840283F9-60E1-43C0-8F5E-5604E156FE47}" type="presParOf" srcId="{26763A01-678C-8F48-9A83-E9503808960A}" destId="{90323DE2-4E10-5041-8FD4-F0E45EF61164}" srcOrd="0" destOrd="0" presId="urn:microsoft.com/office/officeart/2005/8/layout/radial4"/>
    <dgm:cxn modelId="{42855FFB-61FB-4D1C-98E1-D6E5F95915FB}" type="presParOf" srcId="{26763A01-678C-8F48-9A83-E9503808960A}" destId="{6EC06BC7-FC15-8B4F-A909-F0AB3F8E6C5F}" srcOrd="1" destOrd="0" presId="urn:microsoft.com/office/officeart/2005/8/layout/radial4"/>
    <dgm:cxn modelId="{111A9055-23DC-4191-910E-EF8D55ED1E8D}" type="presParOf" srcId="{26763A01-678C-8F48-9A83-E9503808960A}" destId="{C99D8B66-0BE2-BD4C-A501-071208B63B64}" srcOrd="2" destOrd="0" presId="urn:microsoft.com/office/officeart/2005/8/layout/radial4"/>
    <dgm:cxn modelId="{28A74948-D2FE-4C25-9806-490347D16188}" type="presParOf" srcId="{26763A01-678C-8F48-9A83-E9503808960A}" destId="{0CEEAC5B-2277-8040-8610-15D6EF201D8E}" srcOrd="3" destOrd="0" presId="urn:microsoft.com/office/officeart/2005/8/layout/radial4"/>
    <dgm:cxn modelId="{98C8E5A0-1091-4C73-AE73-F5A3786CC1DA}" type="presParOf" srcId="{26763A01-678C-8F48-9A83-E9503808960A}" destId="{31BE438B-1319-5E4E-8934-D55C1584CD37}" srcOrd="4" destOrd="0" presId="urn:microsoft.com/office/officeart/2005/8/layout/radial4"/>
    <dgm:cxn modelId="{D2FAB62A-2533-477D-9257-0C018AAB9D48}" type="presParOf" srcId="{26763A01-678C-8F48-9A83-E9503808960A}" destId="{E81FB92A-000E-8A46-89E3-653B7DBA3A5C}" srcOrd="5" destOrd="0" presId="urn:microsoft.com/office/officeart/2005/8/layout/radial4"/>
    <dgm:cxn modelId="{ABE4FA4A-D5B8-473A-9BEF-624C12845926}" type="presParOf" srcId="{26763A01-678C-8F48-9A83-E9503808960A}" destId="{DB5B4B48-96AE-9B4B-B9C1-4DA0BD03FD82}" srcOrd="6" destOrd="0" presId="urn:microsoft.com/office/officeart/2005/8/layout/radial4"/>
    <dgm:cxn modelId="{DAF6BEBD-7D01-46E1-81D6-369737712466}" type="presParOf" srcId="{26763A01-678C-8F48-9A83-E9503808960A}" destId="{11E6BAF1-49BD-C241-B281-BB1E8989171A}" srcOrd="7" destOrd="0" presId="urn:microsoft.com/office/officeart/2005/8/layout/radial4"/>
    <dgm:cxn modelId="{77D313A4-BD3E-40BA-BBF6-085C9413B8D7}" type="presParOf" srcId="{26763A01-678C-8F48-9A83-E9503808960A}" destId="{3352D42C-2385-EF49-A1C9-E5E92E5D5A75}" srcOrd="8" destOrd="0" presId="urn:microsoft.com/office/officeart/2005/8/layout/radial4"/>
    <dgm:cxn modelId="{97370418-65E9-420A-85D9-C553FEF1D930}" type="presParOf" srcId="{26763A01-678C-8F48-9A83-E9503808960A}" destId="{76AD015A-917E-A841-BFF9-884E2FBDB392}" srcOrd="9" destOrd="0" presId="urn:microsoft.com/office/officeart/2005/8/layout/radial4"/>
    <dgm:cxn modelId="{709B5697-B5D2-4117-AAF4-82044EEC80D8}" type="presParOf" srcId="{26763A01-678C-8F48-9A83-E9503808960A}" destId="{F7E8B52F-E1BD-0745-BB1B-6315BA45698B}" srcOrd="10" destOrd="0" presId="urn:microsoft.com/office/officeart/2005/8/layout/radial4"/>
    <dgm:cxn modelId="{9D12308C-1083-4120-BC6B-27A0D7CE807B}" type="presParOf" srcId="{26763A01-678C-8F48-9A83-E9503808960A}" destId="{F9D8E7D0-B128-C74A-B0FB-B71DEB4284C3}" srcOrd="11" destOrd="0" presId="urn:microsoft.com/office/officeart/2005/8/layout/radial4"/>
    <dgm:cxn modelId="{B9BF1936-5C25-438E-AC81-3285CEC16201}" type="presParOf" srcId="{26763A01-678C-8F48-9A83-E9503808960A}" destId="{C425AAD0-1F63-E749-B8D8-EB62E4EDE7A5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157A5E4-0FF7-F74B-BB23-8C08FF2D539D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06B309-323B-AA42-A263-5964F4123EC6}">
      <dgm:prSet phldrT="[Text]" custT="1"/>
      <dgm:spPr/>
      <dgm:t>
        <a:bodyPr/>
        <a:lstStyle/>
        <a:p>
          <a:r>
            <a:rPr lang="en-US" sz="3600" dirty="0" smtClean="0"/>
            <a:t>Quality</a:t>
          </a:r>
          <a:endParaRPr lang="en-US" sz="3600" dirty="0"/>
        </a:p>
      </dgm:t>
    </dgm:pt>
    <dgm:pt modelId="{831FDAD0-D3F3-A945-91EA-02E263C8D0E2}" type="parTrans" cxnId="{3F038BDE-A8AC-C745-A89A-1F2322305B57}">
      <dgm:prSet/>
      <dgm:spPr/>
      <dgm:t>
        <a:bodyPr/>
        <a:lstStyle/>
        <a:p>
          <a:endParaRPr lang="en-US" sz="2000"/>
        </a:p>
      </dgm:t>
    </dgm:pt>
    <dgm:pt modelId="{2427854D-BCE1-4041-95E2-A76AA4D29853}" type="sibTrans" cxnId="{3F038BDE-A8AC-C745-A89A-1F2322305B57}">
      <dgm:prSet/>
      <dgm:spPr/>
      <dgm:t>
        <a:bodyPr/>
        <a:lstStyle/>
        <a:p>
          <a:endParaRPr lang="en-US" sz="2000"/>
        </a:p>
      </dgm:t>
    </dgm:pt>
    <dgm:pt modelId="{EAF90EF0-104D-4742-BA4A-C0FB704AD462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accent1">
                  <a:lumMod val="75000"/>
                </a:schemeClr>
              </a:solidFill>
            </a:rPr>
            <a:t>Research</a:t>
          </a:r>
          <a:endParaRPr lang="en-US" sz="2000" dirty="0">
            <a:solidFill>
              <a:schemeClr val="accent1">
                <a:lumMod val="75000"/>
              </a:schemeClr>
            </a:solidFill>
          </a:endParaRPr>
        </a:p>
      </dgm:t>
    </dgm:pt>
    <dgm:pt modelId="{038DA9AC-A41F-5E47-BABC-82FE36BA9509}" type="parTrans" cxnId="{F13806B2-EC4E-8641-B6A8-0A24557D5314}">
      <dgm:prSet/>
      <dgm:spPr/>
      <dgm:t>
        <a:bodyPr/>
        <a:lstStyle/>
        <a:p>
          <a:endParaRPr lang="en-US" sz="2000"/>
        </a:p>
      </dgm:t>
    </dgm:pt>
    <dgm:pt modelId="{5A965EA0-40C6-D74C-A06B-CF9ABF63A696}" type="sibTrans" cxnId="{F13806B2-EC4E-8641-B6A8-0A24557D5314}">
      <dgm:prSet/>
      <dgm:spPr/>
      <dgm:t>
        <a:bodyPr/>
        <a:lstStyle/>
        <a:p>
          <a:endParaRPr lang="en-US" sz="2000"/>
        </a:p>
      </dgm:t>
    </dgm:pt>
    <dgm:pt modelId="{CFF7E26C-E011-124E-A54F-B8E6F8A0AAED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accent1">
                  <a:lumMod val="75000"/>
                </a:schemeClr>
              </a:solidFill>
            </a:rPr>
            <a:t>International student support</a:t>
          </a:r>
          <a:endParaRPr lang="en-US" sz="2000" dirty="0">
            <a:solidFill>
              <a:schemeClr val="accent1">
                <a:lumMod val="75000"/>
              </a:schemeClr>
            </a:solidFill>
          </a:endParaRPr>
        </a:p>
      </dgm:t>
    </dgm:pt>
    <dgm:pt modelId="{EFDBB98B-DA4D-7B48-909F-CB54DC40465D}" type="parTrans" cxnId="{4D626A32-D181-C14B-8387-1BEA12B6B246}">
      <dgm:prSet/>
      <dgm:spPr/>
      <dgm:t>
        <a:bodyPr/>
        <a:lstStyle/>
        <a:p>
          <a:endParaRPr lang="en-US" sz="2000"/>
        </a:p>
      </dgm:t>
    </dgm:pt>
    <dgm:pt modelId="{30927D26-83C8-DF4A-93EA-CB50F5330EB0}" type="sibTrans" cxnId="{4D626A32-D181-C14B-8387-1BEA12B6B246}">
      <dgm:prSet/>
      <dgm:spPr/>
      <dgm:t>
        <a:bodyPr/>
        <a:lstStyle/>
        <a:p>
          <a:endParaRPr lang="en-US" sz="2000"/>
        </a:p>
      </dgm:t>
    </dgm:pt>
    <dgm:pt modelId="{A7315F41-878A-BC4C-88D7-B3D5F44B0C9C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accent1">
                  <a:lumMod val="75000"/>
                </a:schemeClr>
              </a:solidFill>
            </a:rPr>
            <a:t>Teaching quality</a:t>
          </a:r>
          <a:endParaRPr lang="en-US" sz="2000" dirty="0">
            <a:solidFill>
              <a:schemeClr val="accent1">
                <a:lumMod val="75000"/>
              </a:schemeClr>
            </a:solidFill>
          </a:endParaRPr>
        </a:p>
      </dgm:t>
    </dgm:pt>
    <dgm:pt modelId="{3CD747E7-195B-FD45-823D-38439644314F}" type="parTrans" cxnId="{47C0B950-A9DD-D944-8DB2-6FA69DBB6669}">
      <dgm:prSet/>
      <dgm:spPr/>
      <dgm:t>
        <a:bodyPr/>
        <a:lstStyle/>
        <a:p>
          <a:endParaRPr lang="en-GB" sz="2000"/>
        </a:p>
      </dgm:t>
    </dgm:pt>
    <dgm:pt modelId="{1DB1928B-9173-C94E-81FD-7723355AC0C4}" type="sibTrans" cxnId="{47C0B950-A9DD-D944-8DB2-6FA69DBB6669}">
      <dgm:prSet/>
      <dgm:spPr/>
      <dgm:t>
        <a:bodyPr/>
        <a:lstStyle/>
        <a:p>
          <a:endParaRPr lang="en-GB" sz="2000"/>
        </a:p>
      </dgm:t>
    </dgm:pt>
    <dgm:pt modelId="{961D62B2-26E2-4348-AD8F-4E868B0F17F6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accent1">
                  <a:lumMod val="75000"/>
                </a:schemeClr>
              </a:solidFill>
            </a:rPr>
            <a:t>Extra-curricular </a:t>
          </a:r>
          <a:endParaRPr lang="en-US" sz="2000" b="1" dirty="0"/>
        </a:p>
      </dgm:t>
    </dgm:pt>
    <dgm:pt modelId="{D72DA34D-CA1F-414B-874D-0D10EFCC5BEC}" type="parTrans" cxnId="{DD485C91-AE31-1F44-BD90-A1271CE391BE}">
      <dgm:prSet/>
      <dgm:spPr/>
      <dgm:t>
        <a:bodyPr/>
        <a:lstStyle/>
        <a:p>
          <a:endParaRPr lang="en-GB" sz="2000"/>
        </a:p>
      </dgm:t>
    </dgm:pt>
    <dgm:pt modelId="{051086A8-D99D-3A4B-9380-2803F89E79C8}" type="sibTrans" cxnId="{DD485C91-AE31-1F44-BD90-A1271CE391BE}">
      <dgm:prSet/>
      <dgm:spPr/>
      <dgm:t>
        <a:bodyPr/>
        <a:lstStyle/>
        <a:p>
          <a:endParaRPr lang="en-GB" sz="2000"/>
        </a:p>
      </dgm:t>
    </dgm:pt>
    <dgm:pt modelId="{07C79ABC-E37E-DD45-A5A5-BC052DB276A5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accent1">
                  <a:lumMod val="75000"/>
                </a:schemeClr>
              </a:solidFill>
            </a:rPr>
            <a:t>Employability</a:t>
          </a:r>
          <a:endParaRPr lang="en-US" sz="2000" dirty="0">
            <a:solidFill>
              <a:schemeClr val="accent1">
                <a:lumMod val="75000"/>
              </a:schemeClr>
            </a:solidFill>
          </a:endParaRPr>
        </a:p>
      </dgm:t>
    </dgm:pt>
    <dgm:pt modelId="{0EF45BC0-99EE-9547-850E-17EBC81090D1}" type="parTrans" cxnId="{1C046C51-6A02-944D-AB2E-D41A4BD64313}">
      <dgm:prSet/>
      <dgm:spPr/>
      <dgm:t>
        <a:bodyPr/>
        <a:lstStyle/>
        <a:p>
          <a:endParaRPr lang="en-GB" sz="2000"/>
        </a:p>
      </dgm:t>
    </dgm:pt>
    <dgm:pt modelId="{CA19AE32-382A-2446-941E-C9AFC79D8E8A}" type="sibTrans" cxnId="{1C046C51-6A02-944D-AB2E-D41A4BD64313}">
      <dgm:prSet/>
      <dgm:spPr/>
      <dgm:t>
        <a:bodyPr/>
        <a:lstStyle/>
        <a:p>
          <a:endParaRPr lang="en-GB" sz="2000"/>
        </a:p>
      </dgm:t>
    </dgm:pt>
    <dgm:pt modelId="{F86D9558-792E-9B46-84E1-0DE36851C61B}">
      <dgm:prSet phldrT="[Text]" custT="1"/>
      <dgm:spPr/>
      <dgm:t>
        <a:bodyPr/>
        <a:lstStyle/>
        <a:p>
          <a:r>
            <a:rPr lang="en-US" sz="2400" b="1" dirty="0" smtClean="0">
              <a:solidFill>
                <a:schemeClr val="bg1"/>
              </a:solidFill>
            </a:rPr>
            <a:t>Facilities</a:t>
          </a:r>
          <a:endParaRPr lang="en-US" sz="2400" b="1" dirty="0">
            <a:solidFill>
              <a:schemeClr val="bg1"/>
            </a:solidFill>
          </a:endParaRPr>
        </a:p>
      </dgm:t>
    </dgm:pt>
    <dgm:pt modelId="{02C12222-86BC-D84D-A8DB-88A29484B5D1}" type="parTrans" cxnId="{0E1483C4-E7F1-5B41-B371-67946AF44852}">
      <dgm:prSet/>
      <dgm:spPr/>
      <dgm:t>
        <a:bodyPr/>
        <a:lstStyle/>
        <a:p>
          <a:endParaRPr lang="en-GB" sz="2000"/>
        </a:p>
      </dgm:t>
    </dgm:pt>
    <dgm:pt modelId="{B38F2EA7-9C39-394D-A7F9-A1A72F3F25F1}" type="sibTrans" cxnId="{0E1483C4-E7F1-5B41-B371-67946AF44852}">
      <dgm:prSet/>
      <dgm:spPr/>
      <dgm:t>
        <a:bodyPr/>
        <a:lstStyle/>
        <a:p>
          <a:endParaRPr lang="en-GB" sz="2000"/>
        </a:p>
      </dgm:t>
    </dgm:pt>
    <dgm:pt modelId="{26763A01-678C-8F48-9A83-E9503808960A}" type="pres">
      <dgm:prSet presAssocID="{9157A5E4-0FF7-F74B-BB23-8C08FF2D539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0323DE2-4E10-5041-8FD4-F0E45EF61164}" type="pres">
      <dgm:prSet presAssocID="{BE06B309-323B-AA42-A263-5964F4123EC6}" presName="centerShape" presStyleLbl="node0" presStyleIdx="0" presStyleCnt="1"/>
      <dgm:spPr/>
      <dgm:t>
        <a:bodyPr/>
        <a:lstStyle/>
        <a:p>
          <a:endParaRPr lang="en-GB"/>
        </a:p>
      </dgm:t>
    </dgm:pt>
    <dgm:pt modelId="{6EC06BC7-FC15-8B4F-A909-F0AB3F8E6C5F}" type="pres">
      <dgm:prSet presAssocID="{038DA9AC-A41F-5E47-BABC-82FE36BA9509}" presName="parTrans" presStyleLbl="bgSibTrans2D1" presStyleIdx="0" presStyleCnt="6"/>
      <dgm:spPr/>
      <dgm:t>
        <a:bodyPr/>
        <a:lstStyle/>
        <a:p>
          <a:endParaRPr lang="en-GB"/>
        </a:p>
      </dgm:t>
    </dgm:pt>
    <dgm:pt modelId="{C99D8B66-0BE2-BD4C-A501-071208B63B64}" type="pres">
      <dgm:prSet presAssocID="{EAF90EF0-104D-4742-BA4A-C0FB704AD462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EEAC5B-2277-8040-8610-15D6EF201D8E}" type="pres">
      <dgm:prSet presAssocID="{3CD747E7-195B-FD45-823D-38439644314F}" presName="parTrans" presStyleLbl="bgSibTrans2D1" presStyleIdx="1" presStyleCnt="6"/>
      <dgm:spPr/>
      <dgm:t>
        <a:bodyPr/>
        <a:lstStyle/>
        <a:p>
          <a:endParaRPr lang="en-GB"/>
        </a:p>
      </dgm:t>
    </dgm:pt>
    <dgm:pt modelId="{31BE438B-1319-5E4E-8934-D55C1584CD37}" type="pres">
      <dgm:prSet presAssocID="{A7315F41-878A-BC4C-88D7-B3D5F44B0C9C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81FB92A-000E-8A46-89E3-653B7DBA3A5C}" type="pres">
      <dgm:prSet presAssocID="{EFDBB98B-DA4D-7B48-909F-CB54DC40465D}" presName="parTrans" presStyleLbl="bgSibTrans2D1" presStyleIdx="2" presStyleCnt="6"/>
      <dgm:spPr/>
      <dgm:t>
        <a:bodyPr/>
        <a:lstStyle/>
        <a:p>
          <a:endParaRPr lang="en-GB"/>
        </a:p>
      </dgm:t>
    </dgm:pt>
    <dgm:pt modelId="{DB5B4B48-96AE-9B4B-B9C1-4DA0BD03FD82}" type="pres">
      <dgm:prSet presAssocID="{CFF7E26C-E011-124E-A54F-B8E6F8A0AAED}" presName="node" presStyleLbl="node1" presStyleIdx="2" presStyleCnt="6" custScaleX="1134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E6BAF1-49BD-C241-B281-BB1E8989171A}" type="pres">
      <dgm:prSet presAssocID="{0EF45BC0-99EE-9547-850E-17EBC81090D1}" presName="parTrans" presStyleLbl="bgSibTrans2D1" presStyleIdx="3" presStyleCnt="6"/>
      <dgm:spPr/>
      <dgm:t>
        <a:bodyPr/>
        <a:lstStyle/>
        <a:p>
          <a:endParaRPr lang="en-GB"/>
        </a:p>
      </dgm:t>
    </dgm:pt>
    <dgm:pt modelId="{3352D42C-2385-EF49-A1C9-E5E92E5D5A75}" type="pres">
      <dgm:prSet presAssocID="{07C79ABC-E37E-DD45-A5A5-BC052DB276A5}" presName="node" presStyleLbl="node1" presStyleIdx="3" presStyleCnt="6" custScaleX="1086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AD015A-917E-A841-BFF9-884E2FBDB392}" type="pres">
      <dgm:prSet presAssocID="{02C12222-86BC-D84D-A8DB-88A29484B5D1}" presName="parTrans" presStyleLbl="bgSibTrans2D1" presStyleIdx="4" presStyleCnt="6"/>
      <dgm:spPr/>
      <dgm:t>
        <a:bodyPr/>
        <a:lstStyle/>
        <a:p>
          <a:endParaRPr lang="en-GB"/>
        </a:p>
      </dgm:t>
    </dgm:pt>
    <dgm:pt modelId="{F7E8B52F-E1BD-0745-BB1B-6315BA45698B}" type="pres">
      <dgm:prSet presAssocID="{F86D9558-792E-9B46-84E1-0DE36851C61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9D8E7D0-B128-C74A-B0FB-B71DEB4284C3}" type="pres">
      <dgm:prSet presAssocID="{D72DA34D-CA1F-414B-874D-0D10EFCC5BEC}" presName="parTrans" presStyleLbl="bgSibTrans2D1" presStyleIdx="5" presStyleCnt="6"/>
      <dgm:spPr/>
      <dgm:t>
        <a:bodyPr/>
        <a:lstStyle/>
        <a:p>
          <a:endParaRPr lang="en-GB"/>
        </a:p>
      </dgm:t>
    </dgm:pt>
    <dgm:pt modelId="{C425AAD0-1F63-E749-B8D8-EB62E4EDE7A5}" type="pres">
      <dgm:prSet presAssocID="{961D62B2-26E2-4348-AD8F-4E868B0F17F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C046C51-6A02-944D-AB2E-D41A4BD64313}" srcId="{BE06B309-323B-AA42-A263-5964F4123EC6}" destId="{07C79ABC-E37E-DD45-A5A5-BC052DB276A5}" srcOrd="3" destOrd="0" parTransId="{0EF45BC0-99EE-9547-850E-17EBC81090D1}" sibTransId="{CA19AE32-382A-2446-941E-C9AFC79D8E8A}"/>
    <dgm:cxn modelId="{8FCDA3B7-C04D-47AE-B359-EFE31A8687F4}" type="presOf" srcId="{038DA9AC-A41F-5E47-BABC-82FE36BA9509}" destId="{6EC06BC7-FC15-8B4F-A909-F0AB3F8E6C5F}" srcOrd="0" destOrd="0" presId="urn:microsoft.com/office/officeart/2005/8/layout/radial4"/>
    <dgm:cxn modelId="{B22F1B61-6CFD-44FE-96D3-D7EA61651BB3}" type="presOf" srcId="{EFDBB98B-DA4D-7B48-909F-CB54DC40465D}" destId="{E81FB92A-000E-8A46-89E3-653B7DBA3A5C}" srcOrd="0" destOrd="0" presId="urn:microsoft.com/office/officeart/2005/8/layout/radial4"/>
    <dgm:cxn modelId="{47C0B950-A9DD-D944-8DB2-6FA69DBB6669}" srcId="{BE06B309-323B-AA42-A263-5964F4123EC6}" destId="{A7315F41-878A-BC4C-88D7-B3D5F44B0C9C}" srcOrd="1" destOrd="0" parTransId="{3CD747E7-195B-FD45-823D-38439644314F}" sibTransId="{1DB1928B-9173-C94E-81FD-7723355AC0C4}"/>
    <dgm:cxn modelId="{EC12EBC3-80A8-4B68-BBBA-942D80A65C19}" type="presOf" srcId="{02C12222-86BC-D84D-A8DB-88A29484B5D1}" destId="{76AD015A-917E-A841-BFF9-884E2FBDB392}" srcOrd="0" destOrd="0" presId="urn:microsoft.com/office/officeart/2005/8/layout/radial4"/>
    <dgm:cxn modelId="{4D626A32-D181-C14B-8387-1BEA12B6B246}" srcId="{BE06B309-323B-AA42-A263-5964F4123EC6}" destId="{CFF7E26C-E011-124E-A54F-B8E6F8A0AAED}" srcOrd="2" destOrd="0" parTransId="{EFDBB98B-DA4D-7B48-909F-CB54DC40465D}" sibTransId="{30927D26-83C8-DF4A-93EA-CB50F5330EB0}"/>
    <dgm:cxn modelId="{715B7F82-5518-4913-93C6-C23FC805AEBE}" type="presOf" srcId="{9157A5E4-0FF7-F74B-BB23-8C08FF2D539D}" destId="{26763A01-678C-8F48-9A83-E9503808960A}" srcOrd="0" destOrd="0" presId="urn:microsoft.com/office/officeart/2005/8/layout/radial4"/>
    <dgm:cxn modelId="{DE395F62-9B6E-491E-806A-3881ED2C301C}" type="presOf" srcId="{F86D9558-792E-9B46-84E1-0DE36851C61B}" destId="{F7E8B52F-E1BD-0745-BB1B-6315BA45698B}" srcOrd="0" destOrd="0" presId="urn:microsoft.com/office/officeart/2005/8/layout/radial4"/>
    <dgm:cxn modelId="{3F038BDE-A8AC-C745-A89A-1F2322305B57}" srcId="{9157A5E4-0FF7-F74B-BB23-8C08FF2D539D}" destId="{BE06B309-323B-AA42-A263-5964F4123EC6}" srcOrd="0" destOrd="0" parTransId="{831FDAD0-D3F3-A945-91EA-02E263C8D0E2}" sibTransId="{2427854D-BCE1-4041-95E2-A76AA4D29853}"/>
    <dgm:cxn modelId="{DA2B7ABB-5622-4F86-A921-F88BB44C4926}" type="presOf" srcId="{CFF7E26C-E011-124E-A54F-B8E6F8A0AAED}" destId="{DB5B4B48-96AE-9B4B-B9C1-4DA0BD03FD82}" srcOrd="0" destOrd="0" presId="urn:microsoft.com/office/officeart/2005/8/layout/radial4"/>
    <dgm:cxn modelId="{290234F0-7DF7-4A7B-B0BE-F045F8CDB672}" type="presOf" srcId="{3CD747E7-195B-FD45-823D-38439644314F}" destId="{0CEEAC5B-2277-8040-8610-15D6EF201D8E}" srcOrd="0" destOrd="0" presId="urn:microsoft.com/office/officeart/2005/8/layout/radial4"/>
    <dgm:cxn modelId="{76809CFB-F79A-4E08-8D76-EDDFB6995D4A}" type="presOf" srcId="{D72DA34D-CA1F-414B-874D-0D10EFCC5BEC}" destId="{F9D8E7D0-B128-C74A-B0FB-B71DEB4284C3}" srcOrd="0" destOrd="0" presId="urn:microsoft.com/office/officeart/2005/8/layout/radial4"/>
    <dgm:cxn modelId="{F13806B2-EC4E-8641-B6A8-0A24557D5314}" srcId="{BE06B309-323B-AA42-A263-5964F4123EC6}" destId="{EAF90EF0-104D-4742-BA4A-C0FB704AD462}" srcOrd="0" destOrd="0" parTransId="{038DA9AC-A41F-5E47-BABC-82FE36BA9509}" sibTransId="{5A965EA0-40C6-D74C-A06B-CF9ABF63A696}"/>
    <dgm:cxn modelId="{3E2FE4D3-76C1-46E2-8177-81B68E52BEEF}" type="presOf" srcId="{A7315F41-878A-BC4C-88D7-B3D5F44B0C9C}" destId="{31BE438B-1319-5E4E-8934-D55C1584CD37}" srcOrd="0" destOrd="0" presId="urn:microsoft.com/office/officeart/2005/8/layout/radial4"/>
    <dgm:cxn modelId="{46E8A95A-FD4A-4217-A551-A716D4F80D59}" type="presOf" srcId="{BE06B309-323B-AA42-A263-5964F4123EC6}" destId="{90323DE2-4E10-5041-8FD4-F0E45EF61164}" srcOrd="0" destOrd="0" presId="urn:microsoft.com/office/officeart/2005/8/layout/radial4"/>
    <dgm:cxn modelId="{C25B655F-BFA4-44A3-8044-1E20FF4E9BEF}" type="presOf" srcId="{07C79ABC-E37E-DD45-A5A5-BC052DB276A5}" destId="{3352D42C-2385-EF49-A1C9-E5E92E5D5A75}" srcOrd="0" destOrd="0" presId="urn:microsoft.com/office/officeart/2005/8/layout/radial4"/>
    <dgm:cxn modelId="{577C6E12-7EAE-4E3A-9D6E-D4B40CD1D635}" type="presOf" srcId="{EAF90EF0-104D-4742-BA4A-C0FB704AD462}" destId="{C99D8B66-0BE2-BD4C-A501-071208B63B64}" srcOrd="0" destOrd="0" presId="urn:microsoft.com/office/officeart/2005/8/layout/radial4"/>
    <dgm:cxn modelId="{CBE58FFB-64CE-4530-AD8A-0A8708A0FA12}" type="presOf" srcId="{0EF45BC0-99EE-9547-850E-17EBC81090D1}" destId="{11E6BAF1-49BD-C241-B281-BB1E8989171A}" srcOrd="0" destOrd="0" presId="urn:microsoft.com/office/officeart/2005/8/layout/radial4"/>
    <dgm:cxn modelId="{DD485C91-AE31-1F44-BD90-A1271CE391BE}" srcId="{BE06B309-323B-AA42-A263-5964F4123EC6}" destId="{961D62B2-26E2-4348-AD8F-4E868B0F17F6}" srcOrd="5" destOrd="0" parTransId="{D72DA34D-CA1F-414B-874D-0D10EFCC5BEC}" sibTransId="{051086A8-D99D-3A4B-9380-2803F89E79C8}"/>
    <dgm:cxn modelId="{89346CB2-70E4-4D53-8528-740F90A64D1D}" type="presOf" srcId="{961D62B2-26E2-4348-AD8F-4E868B0F17F6}" destId="{C425AAD0-1F63-E749-B8D8-EB62E4EDE7A5}" srcOrd="0" destOrd="0" presId="urn:microsoft.com/office/officeart/2005/8/layout/radial4"/>
    <dgm:cxn modelId="{0E1483C4-E7F1-5B41-B371-67946AF44852}" srcId="{BE06B309-323B-AA42-A263-5964F4123EC6}" destId="{F86D9558-792E-9B46-84E1-0DE36851C61B}" srcOrd="4" destOrd="0" parTransId="{02C12222-86BC-D84D-A8DB-88A29484B5D1}" sibTransId="{B38F2EA7-9C39-394D-A7F9-A1A72F3F25F1}"/>
    <dgm:cxn modelId="{ECC5C5C4-2296-4702-B291-FD73FC4A3F38}" type="presParOf" srcId="{26763A01-678C-8F48-9A83-E9503808960A}" destId="{90323DE2-4E10-5041-8FD4-F0E45EF61164}" srcOrd="0" destOrd="0" presId="urn:microsoft.com/office/officeart/2005/8/layout/radial4"/>
    <dgm:cxn modelId="{5ED186EF-8E2E-4B1E-8F29-33C32DA38574}" type="presParOf" srcId="{26763A01-678C-8F48-9A83-E9503808960A}" destId="{6EC06BC7-FC15-8B4F-A909-F0AB3F8E6C5F}" srcOrd="1" destOrd="0" presId="urn:microsoft.com/office/officeart/2005/8/layout/radial4"/>
    <dgm:cxn modelId="{DF10B7AB-59E6-4D68-A040-30C6601C18C3}" type="presParOf" srcId="{26763A01-678C-8F48-9A83-E9503808960A}" destId="{C99D8B66-0BE2-BD4C-A501-071208B63B64}" srcOrd="2" destOrd="0" presId="urn:microsoft.com/office/officeart/2005/8/layout/radial4"/>
    <dgm:cxn modelId="{C47C29A2-C1A6-4E4B-9D65-62086C51D113}" type="presParOf" srcId="{26763A01-678C-8F48-9A83-E9503808960A}" destId="{0CEEAC5B-2277-8040-8610-15D6EF201D8E}" srcOrd="3" destOrd="0" presId="urn:microsoft.com/office/officeart/2005/8/layout/radial4"/>
    <dgm:cxn modelId="{E7556CDA-C97D-4954-8FF8-12FCE5330746}" type="presParOf" srcId="{26763A01-678C-8F48-9A83-E9503808960A}" destId="{31BE438B-1319-5E4E-8934-D55C1584CD37}" srcOrd="4" destOrd="0" presId="urn:microsoft.com/office/officeart/2005/8/layout/radial4"/>
    <dgm:cxn modelId="{CFD909DB-51B8-4F3B-B8FC-92581C5C4377}" type="presParOf" srcId="{26763A01-678C-8F48-9A83-E9503808960A}" destId="{E81FB92A-000E-8A46-89E3-653B7DBA3A5C}" srcOrd="5" destOrd="0" presId="urn:microsoft.com/office/officeart/2005/8/layout/radial4"/>
    <dgm:cxn modelId="{CF1F474A-1484-4D48-A3DA-B288C0540EFF}" type="presParOf" srcId="{26763A01-678C-8F48-9A83-E9503808960A}" destId="{DB5B4B48-96AE-9B4B-B9C1-4DA0BD03FD82}" srcOrd="6" destOrd="0" presId="urn:microsoft.com/office/officeart/2005/8/layout/radial4"/>
    <dgm:cxn modelId="{B1815512-3B09-456C-81CF-0829094B0C1A}" type="presParOf" srcId="{26763A01-678C-8F48-9A83-E9503808960A}" destId="{11E6BAF1-49BD-C241-B281-BB1E8989171A}" srcOrd="7" destOrd="0" presId="urn:microsoft.com/office/officeart/2005/8/layout/radial4"/>
    <dgm:cxn modelId="{063D1112-493A-404B-B6FB-76E80E8CD385}" type="presParOf" srcId="{26763A01-678C-8F48-9A83-E9503808960A}" destId="{3352D42C-2385-EF49-A1C9-E5E92E5D5A75}" srcOrd="8" destOrd="0" presId="urn:microsoft.com/office/officeart/2005/8/layout/radial4"/>
    <dgm:cxn modelId="{CD37BF2B-390A-49E7-96ED-B0582B6AAEC3}" type="presParOf" srcId="{26763A01-678C-8F48-9A83-E9503808960A}" destId="{76AD015A-917E-A841-BFF9-884E2FBDB392}" srcOrd="9" destOrd="0" presId="urn:microsoft.com/office/officeart/2005/8/layout/radial4"/>
    <dgm:cxn modelId="{8A44064C-33D2-45B1-8656-0572AF5339DE}" type="presParOf" srcId="{26763A01-678C-8F48-9A83-E9503808960A}" destId="{F7E8B52F-E1BD-0745-BB1B-6315BA45698B}" srcOrd="10" destOrd="0" presId="urn:microsoft.com/office/officeart/2005/8/layout/radial4"/>
    <dgm:cxn modelId="{AAE26B7B-B2F9-4D67-B862-0F4DE93D2EEF}" type="presParOf" srcId="{26763A01-678C-8F48-9A83-E9503808960A}" destId="{F9D8E7D0-B128-C74A-B0FB-B71DEB4284C3}" srcOrd="11" destOrd="0" presId="urn:microsoft.com/office/officeart/2005/8/layout/radial4"/>
    <dgm:cxn modelId="{2ABC8317-3908-4E3A-9EFC-B7BD26A0EB06}" type="presParOf" srcId="{26763A01-678C-8F48-9A83-E9503808960A}" destId="{C425AAD0-1F63-E749-B8D8-EB62E4EDE7A5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157A5E4-0FF7-F74B-BB23-8C08FF2D539D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06B309-323B-AA42-A263-5964F4123EC6}">
      <dgm:prSet phldrT="[Text]" custT="1"/>
      <dgm:spPr/>
      <dgm:t>
        <a:bodyPr/>
        <a:lstStyle/>
        <a:p>
          <a:r>
            <a:rPr lang="en-US" sz="3600" dirty="0" smtClean="0"/>
            <a:t>Quality</a:t>
          </a:r>
          <a:endParaRPr lang="en-US" sz="3600" dirty="0"/>
        </a:p>
      </dgm:t>
    </dgm:pt>
    <dgm:pt modelId="{831FDAD0-D3F3-A945-91EA-02E263C8D0E2}" type="parTrans" cxnId="{3F038BDE-A8AC-C745-A89A-1F2322305B57}">
      <dgm:prSet/>
      <dgm:spPr/>
      <dgm:t>
        <a:bodyPr/>
        <a:lstStyle/>
        <a:p>
          <a:endParaRPr lang="en-US" sz="2000"/>
        </a:p>
      </dgm:t>
    </dgm:pt>
    <dgm:pt modelId="{2427854D-BCE1-4041-95E2-A76AA4D29853}" type="sibTrans" cxnId="{3F038BDE-A8AC-C745-A89A-1F2322305B57}">
      <dgm:prSet/>
      <dgm:spPr/>
      <dgm:t>
        <a:bodyPr/>
        <a:lstStyle/>
        <a:p>
          <a:endParaRPr lang="en-US" sz="2000"/>
        </a:p>
      </dgm:t>
    </dgm:pt>
    <dgm:pt modelId="{EAF90EF0-104D-4742-BA4A-C0FB704AD462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accent1">
                  <a:lumMod val="75000"/>
                </a:schemeClr>
              </a:solidFill>
            </a:rPr>
            <a:t>Research</a:t>
          </a:r>
          <a:endParaRPr lang="en-US" sz="2000" dirty="0">
            <a:solidFill>
              <a:schemeClr val="accent1">
                <a:lumMod val="75000"/>
              </a:schemeClr>
            </a:solidFill>
          </a:endParaRPr>
        </a:p>
      </dgm:t>
    </dgm:pt>
    <dgm:pt modelId="{038DA9AC-A41F-5E47-BABC-82FE36BA9509}" type="parTrans" cxnId="{F13806B2-EC4E-8641-B6A8-0A24557D5314}">
      <dgm:prSet/>
      <dgm:spPr/>
      <dgm:t>
        <a:bodyPr/>
        <a:lstStyle/>
        <a:p>
          <a:endParaRPr lang="en-US" sz="2000"/>
        </a:p>
      </dgm:t>
    </dgm:pt>
    <dgm:pt modelId="{5A965EA0-40C6-D74C-A06B-CF9ABF63A696}" type="sibTrans" cxnId="{F13806B2-EC4E-8641-B6A8-0A24557D5314}">
      <dgm:prSet/>
      <dgm:spPr/>
      <dgm:t>
        <a:bodyPr/>
        <a:lstStyle/>
        <a:p>
          <a:endParaRPr lang="en-US" sz="2000"/>
        </a:p>
      </dgm:t>
    </dgm:pt>
    <dgm:pt modelId="{CFF7E26C-E011-124E-A54F-B8E6F8A0AAED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accent1">
                  <a:lumMod val="75000"/>
                </a:schemeClr>
              </a:solidFill>
            </a:rPr>
            <a:t>International student support</a:t>
          </a:r>
          <a:endParaRPr lang="en-US" sz="2000" dirty="0">
            <a:solidFill>
              <a:schemeClr val="accent1">
                <a:lumMod val="75000"/>
              </a:schemeClr>
            </a:solidFill>
          </a:endParaRPr>
        </a:p>
      </dgm:t>
    </dgm:pt>
    <dgm:pt modelId="{EFDBB98B-DA4D-7B48-909F-CB54DC40465D}" type="parTrans" cxnId="{4D626A32-D181-C14B-8387-1BEA12B6B246}">
      <dgm:prSet/>
      <dgm:spPr/>
      <dgm:t>
        <a:bodyPr/>
        <a:lstStyle/>
        <a:p>
          <a:endParaRPr lang="en-US" sz="2000"/>
        </a:p>
      </dgm:t>
    </dgm:pt>
    <dgm:pt modelId="{30927D26-83C8-DF4A-93EA-CB50F5330EB0}" type="sibTrans" cxnId="{4D626A32-D181-C14B-8387-1BEA12B6B246}">
      <dgm:prSet/>
      <dgm:spPr/>
      <dgm:t>
        <a:bodyPr/>
        <a:lstStyle/>
        <a:p>
          <a:endParaRPr lang="en-US" sz="2000"/>
        </a:p>
      </dgm:t>
    </dgm:pt>
    <dgm:pt modelId="{A7315F41-878A-BC4C-88D7-B3D5F44B0C9C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accent1">
                  <a:lumMod val="75000"/>
                </a:schemeClr>
              </a:solidFill>
            </a:rPr>
            <a:t>Teaching quality</a:t>
          </a:r>
          <a:endParaRPr lang="en-US" sz="2000" dirty="0">
            <a:solidFill>
              <a:schemeClr val="accent1">
                <a:lumMod val="75000"/>
              </a:schemeClr>
            </a:solidFill>
          </a:endParaRPr>
        </a:p>
      </dgm:t>
    </dgm:pt>
    <dgm:pt modelId="{3CD747E7-195B-FD45-823D-38439644314F}" type="parTrans" cxnId="{47C0B950-A9DD-D944-8DB2-6FA69DBB6669}">
      <dgm:prSet/>
      <dgm:spPr/>
      <dgm:t>
        <a:bodyPr/>
        <a:lstStyle/>
        <a:p>
          <a:endParaRPr lang="en-GB" sz="2000"/>
        </a:p>
      </dgm:t>
    </dgm:pt>
    <dgm:pt modelId="{1DB1928B-9173-C94E-81FD-7723355AC0C4}" type="sibTrans" cxnId="{47C0B950-A9DD-D944-8DB2-6FA69DBB6669}">
      <dgm:prSet/>
      <dgm:spPr/>
      <dgm:t>
        <a:bodyPr/>
        <a:lstStyle/>
        <a:p>
          <a:endParaRPr lang="en-GB" sz="2000"/>
        </a:p>
      </dgm:t>
    </dgm:pt>
    <dgm:pt modelId="{961D62B2-26E2-4348-AD8F-4E868B0F17F6}">
      <dgm:prSet phldrT="[Text]" custT="1"/>
      <dgm:spPr/>
      <dgm:t>
        <a:bodyPr/>
        <a:lstStyle/>
        <a:p>
          <a:r>
            <a:rPr lang="en-US" sz="2000" b="1" dirty="0" smtClean="0"/>
            <a:t>Extra-curricular</a:t>
          </a:r>
          <a:endParaRPr lang="en-US" sz="2000" dirty="0">
            <a:solidFill>
              <a:schemeClr val="accent1">
                <a:lumMod val="75000"/>
              </a:schemeClr>
            </a:solidFill>
          </a:endParaRPr>
        </a:p>
      </dgm:t>
    </dgm:pt>
    <dgm:pt modelId="{D72DA34D-CA1F-414B-874D-0D10EFCC5BEC}" type="parTrans" cxnId="{DD485C91-AE31-1F44-BD90-A1271CE391BE}">
      <dgm:prSet/>
      <dgm:spPr/>
      <dgm:t>
        <a:bodyPr/>
        <a:lstStyle/>
        <a:p>
          <a:endParaRPr lang="en-GB" sz="2000"/>
        </a:p>
      </dgm:t>
    </dgm:pt>
    <dgm:pt modelId="{051086A8-D99D-3A4B-9380-2803F89E79C8}" type="sibTrans" cxnId="{DD485C91-AE31-1F44-BD90-A1271CE391BE}">
      <dgm:prSet/>
      <dgm:spPr/>
      <dgm:t>
        <a:bodyPr/>
        <a:lstStyle/>
        <a:p>
          <a:endParaRPr lang="en-GB" sz="2000"/>
        </a:p>
      </dgm:t>
    </dgm:pt>
    <dgm:pt modelId="{07C79ABC-E37E-DD45-A5A5-BC052DB276A5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accent1">
                  <a:lumMod val="75000"/>
                </a:schemeClr>
              </a:solidFill>
            </a:rPr>
            <a:t>Employability</a:t>
          </a:r>
          <a:endParaRPr lang="en-US" sz="2000" dirty="0">
            <a:solidFill>
              <a:schemeClr val="accent1">
                <a:lumMod val="75000"/>
              </a:schemeClr>
            </a:solidFill>
          </a:endParaRPr>
        </a:p>
      </dgm:t>
    </dgm:pt>
    <dgm:pt modelId="{0EF45BC0-99EE-9547-850E-17EBC81090D1}" type="parTrans" cxnId="{1C046C51-6A02-944D-AB2E-D41A4BD64313}">
      <dgm:prSet/>
      <dgm:spPr/>
      <dgm:t>
        <a:bodyPr/>
        <a:lstStyle/>
        <a:p>
          <a:endParaRPr lang="en-GB" sz="2000"/>
        </a:p>
      </dgm:t>
    </dgm:pt>
    <dgm:pt modelId="{CA19AE32-382A-2446-941E-C9AFC79D8E8A}" type="sibTrans" cxnId="{1C046C51-6A02-944D-AB2E-D41A4BD64313}">
      <dgm:prSet/>
      <dgm:spPr/>
      <dgm:t>
        <a:bodyPr/>
        <a:lstStyle/>
        <a:p>
          <a:endParaRPr lang="en-GB" sz="2000"/>
        </a:p>
      </dgm:t>
    </dgm:pt>
    <dgm:pt modelId="{F86D9558-792E-9B46-84E1-0DE36851C61B}">
      <dgm:prSet phldrT="[Text]" custT="1"/>
      <dgm:spPr/>
      <dgm:t>
        <a:bodyPr/>
        <a:lstStyle/>
        <a:p>
          <a:r>
            <a:rPr lang="en-US" sz="2000" b="1" dirty="0" err="1" smtClean="0">
              <a:solidFill>
                <a:srgbClr val="0070C0"/>
              </a:solidFill>
            </a:rPr>
            <a:t>i</a:t>
          </a:r>
          <a:r>
            <a:rPr lang="en-US" sz="2000" dirty="0" err="1" smtClean="0">
              <a:solidFill>
                <a:schemeClr val="accent1">
                  <a:lumMod val="75000"/>
                </a:schemeClr>
              </a:solidFill>
            </a:rPr>
            <a:t>Facilities</a:t>
          </a:r>
          <a:endParaRPr lang="en-US" sz="2000" b="1" dirty="0">
            <a:solidFill>
              <a:srgbClr val="0070C0"/>
            </a:solidFill>
          </a:endParaRPr>
        </a:p>
      </dgm:t>
    </dgm:pt>
    <dgm:pt modelId="{02C12222-86BC-D84D-A8DB-88A29484B5D1}" type="parTrans" cxnId="{0E1483C4-E7F1-5B41-B371-67946AF44852}">
      <dgm:prSet/>
      <dgm:spPr/>
      <dgm:t>
        <a:bodyPr/>
        <a:lstStyle/>
        <a:p>
          <a:endParaRPr lang="en-GB" sz="2000"/>
        </a:p>
      </dgm:t>
    </dgm:pt>
    <dgm:pt modelId="{B38F2EA7-9C39-394D-A7F9-A1A72F3F25F1}" type="sibTrans" cxnId="{0E1483C4-E7F1-5B41-B371-67946AF44852}">
      <dgm:prSet/>
      <dgm:spPr/>
      <dgm:t>
        <a:bodyPr/>
        <a:lstStyle/>
        <a:p>
          <a:endParaRPr lang="en-GB" sz="2000"/>
        </a:p>
      </dgm:t>
    </dgm:pt>
    <dgm:pt modelId="{26763A01-678C-8F48-9A83-E9503808960A}" type="pres">
      <dgm:prSet presAssocID="{9157A5E4-0FF7-F74B-BB23-8C08FF2D539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0323DE2-4E10-5041-8FD4-F0E45EF61164}" type="pres">
      <dgm:prSet presAssocID="{BE06B309-323B-AA42-A263-5964F4123EC6}" presName="centerShape" presStyleLbl="node0" presStyleIdx="0" presStyleCnt="1"/>
      <dgm:spPr/>
      <dgm:t>
        <a:bodyPr/>
        <a:lstStyle/>
        <a:p>
          <a:endParaRPr lang="en-GB"/>
        </a:p>
      </dgm:t>
    </dgm:pt>
    <dgm:pt modelId="{6EC06BC7-FC15-8B4F-A909-F0AB3F8E6C5F}" type="pres">
      <dgm:prSet presAssocID="{038DA9AC-A41F-5E47-BABC-82FE36BA9509}" presName="parTrans" presStyleLbl="bgSibTrans2D1" presStyleIdx="0" presStyleCnt="6"/>
      <dgm:spPr/>
      <dgm:t>
        <a:bodyPr/>
        <a:lstStyle/>
        <a:p>
          <a:endParaRPr lang="en-GB"/>
        </a:p>
      </dgm:t>
    </dgm:pt>
    <dgm:pt modelId="{C99D8B66-0BE2-BD4C-A501-071208B63B64}" type="pres">
      <dgm:prSet presAssocID="{EAF90EF0-104D-4742-BA4A-C0FB704AD462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EEAC5B-2277-8040-8610-15D6EF201D8E}" type="pres">
      <dgm:prSet presAssocID="{3CD747E7-195B-FD45-823D-38439644314F}" presName="parTrans" presStyleLbl="bgSibTrans2D1" presStyleIdx="1" presStyleCnt="6"/>
      <dgm:spPr/>
      <dgm:t>
        <a:bodyPr/>
        <a:lstStyle/>
        <a:p>
          <a:endParaRPr lang="en-GB"/>
        </a:p>
      </dgm:t>
    </dgm:pt>
    <dgm:pt modelId="{31BE438B-1319-5E4E-8934-D55C1584CD37}" type="pres">
      <dgm:prSet presAssocID="{A7315F41-878A-BC4C-88D7-B3D5F44B0C9C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81FB92A-000E-8A46-89E3-653B7DBA3A5C}" type="pres">
      <dgm:prSet presAssocID="{EFDBB98B-DA4D-7B48-909F-CB54DC40465D}" presName="parTrans" presStyleLbl="bgSibTrans2D1" presStyleIdx="2" presStyleCnt="6"/>
      <dgm:spPr/>
      <dgm:t>
        <a:bodyPr/>
        <a:lstStyle/>
        <a:p>
          <a:endParaRPr lang="en-GB"/>
        </a:p>
      </dgm:t>
    </dgm:pt>
    <dgm:pt modelId="{DB5B4B48-96AE-9B4B-B9C1-4DA0BD03FD82}" type="pres">
      <dgm:prSet presAssocID="{CFF7E26C-E011-124E-A54F-B8E6F8A0AAED}" presName="node" presStyleLbl="node1" presStyleIdx="2" presStyleCnt="6" custScaleX="1134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E6BAF1-49BD-C241-B281-BB1E8989171A}" type="pres">
      <dgm:prSet presAssocID="{0EF45BC0-99EE-9547-850E-17EBC81090D1}" presName="parTrans" presStyleLbl="bgSibTrans2D1" presStyleIdx="3" presStyleCnt="6"/>
      <dgm:spPr/>
      <dgm:t>
        <a:bodyPr/>
        <a:lstStyle/>
        <a:p>
          <a:endParaRPr lang="en-GB"/>
        </a:p>
      </dgm:t>
    </dgm:pt>
    <dgm:pt modelId="{3352D42C-2385-EF49-A1C9-E5E92E5D5A75}" type="pres">
      <dgm:prSet presAssocID="{07C79ABC-E37E-DD45-A5A5-BC052DB276A5}" presName="node" presStyleLbl="node1" presStyleIdx="3" presStyleCnt="6" custScaleX="1086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AD015A-917E-A841-BFF9-884E2FBDB392}" type="pres">
      <dgm:prSet presAssocID="{02C12222-86BC-D84D-A8DB-88A29484B5D1}" presName="parTrans" presStyleLbl="bgSibTrans2D1" presStyleIdx="4" presStyleCnt="6"/>
      <dgm:spPr/>
      <dgm:t>
        <a:bodyPr/>
        <a:lstStyle/>
        <a:p>
          <a:endParaRPr lang="en-GB"/>
        </a:p>
      </dgm:t>
    </dgm:pt>
    <dgm:pt modelId="{F7E8B52F-E1BD-0745-BB1B-6315BA45698B}" type="pres">
      <dgm:prSet presAssocID="{F86D9558-792E-9B46-84E1-0DE36851C61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9D8E7D0-B128-C74A-B0FB-B71DEB4284C3}" type="pres">
      <dgm:prSet presAssocID="{D72DA34D-CA1F-414B-874D-0D10EFCC5BEC}" presName="parTrans" presStyleLbl="bgSibTrans2D1" presStyleIdx="5" presStyleCnt="6"/>
      <dgm:spPr/>
      <dgm:t>
        <a:bodyPr/>
        <a:lstStyle/>
        <a:p>
          <a:endParaRPr lang="en-GB"/>
        </a:p>
      </dgm:t>
    </dgm:pt>
    <dgm:pt modelId="{C425AAD0-1F63-E749-B8D8-EB62E4EDE7A5}" type="pres">
      <dgm:prSet presAssocID="{961D62B2-26E2-4348-AD8F-4E868B0F17F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C046C51-6A02-944D-AB2E-D41A4BD64313}" srcId="{BE06B309-323B-AA42-A263-5964F4123EC6}" destId="{07C79ABC-E37E-DD45-A5A5-BC052DB276A5}" srcOrd="3" destOrd="0" parTransId="{0EF45BC0-99EE-9547-850E-17EBC81090D1}" sibTransId="{CA19AE32-382A-2446-941E-C9AFC79D8E8A}"/>
    <dgm:cxn modelId="{F343B3A9-95C2-43E0-A0BE-102981A6AF9D}" type="presOf" srcId="{D72DA34D-CA1F-414B-874D-0D10EFCC5BEC}" destId="{F9D8E7D0-B128-C74A-B0FB-B71DEB4284C3}" srcOrd="0" destOrd="0" presId="urn:microsoft.com/office/officeart/2005/8/layout/radial4"/>
    <dgm:cxn modelId="{47C0B950-A9DD-D944-8DB2-6FA69DBB6669}" srcId="{BE06B309-323B-AA42-A263-5964F4123EC6}" destId="{A7315F41-878A-BC4C-88D7-B3D5F44B0C9C}" srcOrd="1" destOrd="0" parTransId="{3CD747E7-195B-FD45-823D-38439644314F}" sibTransId="{1DB1928B-9173-C94E-81FD-7723355AC0C4}"/>
    <dgm:cxn modelId="{55D2EF63-6C4F-47D7-8782-22F52394BBAB}" type="presOf" srcId="{EFDBB98B-DA4D-7B48-909F-CB54DC40465D}" destId="{E81FB92A-000E-8A46-89E3-653B7DBA3A5C}" srcOrd="0" destOrd="0" presId="urn:microsoft.com/office/officeart/2005/8/layout/radial4"/>
    <dgm:cxn modelId="{33ACE855-F768-4306-A9B0-4E971914306B}" type="presOf" srcId="{EAF90EF0-104D-4742-BA4A-C0FB704AD462}" destId="{C99D8B66-0BE2-BD4C-A501-071208B63B64}" srcOrd="0" destOrd="0" presId="urn:microsoft.com/office/officeart/2005/8/layout/radial4"/>
    <dgm:cxn modelId="{C7C71E71-1F77-407F-932E-46A79D2F02FC}" type="presOf" srcId="{0EF45BC0-99EE-9547-850E-17EBC81090D1}" destId="{11E6BAF1-49BD-C241-B281-BB1E8989171A}" srcOrd="0" destOrd="0" presId="urn:microsoft.com/office/officeart/2005/8/layout/radial4"/>
    <dgm:cxn modelId="{4D626A32-D181-C14B-8387-1BEA12B6B246}" srcId="{BE06B309-323B-AA42-A263-5964F4123EC6}" destId="{CFF7E26C-E011-124E-A54F-B8E6F8A0AAED}" srcOrd="2" destOrd="0" parTransId="{EFDBB98B-DA4D-7B48-909F-CB54DC40465D}" sibTransId="{30927D26-83C8-DF4A-93EA-CB50F5330EB0}"/>
    <dgm:cxn modelId="{1FC8EBF3-FFE1-43A4-8D54-F3C5617BCBD9}" type="presOf" srcId="{A7315F41-878A-BC4C-88D7-B3D5F44B0C9C}" destId="{31BE438B-1319-5E4E-8934-D55C1584CD37}" srcOrd="0" destOrd="0" presId="urn:microsoft.com/office/officeart/2005/8/layout/radial4"/>
    <dgm:cxn modelId="{CA65178D-5848-4FCB-B431-6EACF232C583}" type="presOf" srcId="{BE06B309-323B-AA42-A263-5964F4123EC6}" destId="{90323DE2-4E10-5041-8FD4-F0E45EF61164}" srcOrd="0" destOrd="0" presId="urn:microsoft.com/office/officeart/2005/8/layout/radial4"/>
    <dgm:cxn modelId="{3F038BDE-A8AC-C745-A89A-1F2322305B57}" srcId="{9157A5E4-0FF7-F74B-BB23-8C08FF2D539D}" destId="{BE06B309-323B-AA42-A263-5964F4123EC6}" srcOrd="0" destOrd="0" parTransId="{831FDAD0-D3F3-A945-91EA-02E263C8D0E2}" sibTransId="{2427854D-BCE1-4041-95E2-A76AA4D29853}"/>
    <dgm:cxn modelId="{9352D7DF-5628-4B1E-A148-BDD081356B73}" type="presOf" srcId="{02C12222-86BC-D84D-A8DB-88A29484B5D1}" destId="{76AD015A-917E-A841-BFF9-884E2FBDB392}" srcOrd="0" destOrd="0" presId="urn:microsoft.com/office/officeart/2005/8/layout/radial4"/>
    <dgm:cxn modelId="{3D115817-2FA9-4D9B-9B53-8982FC281507}" type="presOf" srcId="{9157A5E4-0FF7-F74B-BB23-8C08FF2D539D}" destId="{26763A01-678C-8F48-9A83-E9503808960A}" srcOrd="0" destOrd="0" presId="urn:microsoft.com/office/officeart/2005/8/layout/radial4"/>
    <dgm:cxn modelId="{04A68AAD-B326-48DF-9BD6-AE6828A56ABC}" type="presOf" srcId="{CFF7E26C-E011-124E-A54F-B8E6F8A0AAED}" destId="{DB5B4B48-96AE-9B4B-B9C1-4DA0BD03FD82}" srcOrd="0" destOrd="0" presId="urn:microsoft.com/office/officeart/2005/8/layout/radial4"/>
    <dgm:cxn modelId="{F13806B2-EC4E-8641-B6A8-0A24557D5314}" srcId="{BE06B309-323B-AA42-A263-5964F4123EC6}" destId="{EAF90EF0-104D-4742-BA4A-C0FB704AD462}" srcOrd="0" destOrd="0" parTransId="{038DA9AC-A41F-5E47-BABC-82FE36BA9509}" sibTransId="{5A965EA0-40C6-D74C-A06B-CF9ABF63A696}"/>
    <dgm:cxn modelId="{818EB3AB-437F-4FE4-8CFF-2419CA344EF0}" type="presOf" srcId="{F86D9558-792E-9B46-84E1-0DE36851C61B}" destId="{F7E8B52F-E1BD-0745-BB1B-6315BA45698B}" srcOrd="0" destOrd="0" presId="urn:microsoft.com/office/officeart/2005/8/layout/radial4"/>
    <dgm:cxn modelId="{C3FEA8D6-E256-490A-BD86-609A6117AB1B}" type="presOf" srcId="{038DA9AC-A41F-5E47-BABC-82FE36BA9509}" destId="{6EC06BC7-FC15-8B4F-A909-F0AB3F8E6C5F}" srcOrd="0" destOrd="0" presId="urn:microsoft.com/office/officeart/2005/8/layout/radial4"/>
    <dgm:cxn modelId="{FDF73212-19A3-4D5D-9F44-2A8B4D360DED}" type="presOf" srcId="{3CD747E7-195B-FD45-823D-38439644314F}" destId="{0CEEAC5B-2277-8040-8610-15D6EF201D8E}" srcOrd="0" destOrd="0" presId="urn:microsoft.com/office/officeart/2005/8/layout/radial4"/>
    <dgm:cxn modelId="{DD485C91-AE31-1F44-BD90-A1271CE391BE}" srcId="{BE06B309-323B-AA42-A263-5964F4123EC6}" destId="{961D62B2-26E2-4348-AD8F-4E868B0F17F6}" srcOrd="5" destOrd="0" parTransId="{D72DA34D-CA1F-414B-874D-0D10EFCC5BEC}" sibTransId="{051086A8-D99D-3A4B-9380-2803F89E79C8}"/>
    <dgm:cxn modelId="{5D6DDB36-184A-4856-AA59-5FF951DB8F7C}" type="presOf" srcId="{961D62B2-26E2-4348-AD8F-4E868B0F17F6}" destId="{C425AAD0-1F63-E749-B8D8-EB62E4EDE7A5}" srcOrd="0" destOrd="0" presId="urn:microsoft.com/office/officeart/2005/8/layout/radial4"/>
    <dgm:cxn modelId="{EEAF653F-A045-4246-8096-03DBFD90285F}" type="presOf" srcId="{07C79ABC-E37E-DD45-A5A5-BC052DB276A5}" destId="{3352D42C-2385-EF49-A1C9-E5E92E5D5A75}" srcOrd="0" destOrd="0" presId="urn:microsoft.com/office/officeart/2005/8/layout/radial4"/>
    <dgm:cxn modelId="{0E1483C4-E7F1-5B41-B371-67946AF44852}" srcId="{BE06B309-323B-AA42-A263-5964F4123EC6}" destId="{F86D9558-792E-9B46-84E1-0DE36851C61B}" srcOrd="4" destOrd="0" parTransId="{02C12222-86BC-D84D-A8DB-88A29484B5D1}" sibTransId="{B38F2EA7-9C39-394D-A7F9-A1A72F3F25F1}"/>
    <dgm:cxn modelId="{6343FD9B-1847-4BA1-9D32-C18BD4EF390C}" type="presParOf" srcId="{26763A01-678C-8F48-9A83-E9503808960A}" destId="{90323DE2-4E10-5041-8FD4-F0E45EF61164}" srcOrd="0" destOrd="0" presId="urn:microsoft.com/office/officeart/2005/8/layout/radial4"/>
    <dgm:cxn modelId="{95E78972-DB7A-40E2-BDEF-C15C7FC36F40}" type="presParOf" srcId="{26763A01-678C-8F48-9A83-E9503808960A}" destId="{6EC06BC7-FC15-8B4F-A909-F0AB3F8E6C5F}" srcOrd="1" destOrd="0" presId="urn:microsoft.com/office/officeart/2005/8/layout/radial4"/>
    <dgm:cxn modelId="{AB219A3A-A530-4F1C-A450-88A0460A8A6C}" type="presParOf" srcId="{26763A01-678C-8F48-9A83-E9503808960A}" destId="{C99D8B66-0BE2-BD4C-A501-071208B63B64}" srcOrd="2" destOrd="0" presId="urn:microsoft.com/office/officeart/2005/8/layout/radial4"/>
    <dgm:cxn modelId="{27F4803D-A11D-4465-95E5-1FAD872E7B70}" type="presParOf" srcId="{26763A01-678C-8F48-9A83-E9503808960A}" destId="{0CEEAC5B-2277-8040-8610-15D6EF201D8E}" srcOrd="3" destOrd="0" presId="urn:microsoft.com/office/officeart/2005/8/layout/radial4"/>
    <dgm:cxn modelId="{00577AFA-E9BD-4FEC-AABD-FE5B204FC972}" type="presParOf" srcId="{26763A01-678C-8F48-9A83-E9503808960A}" destId="{31BE438B-1319-5E4E-8934-D55C1584CD37}" srcOrd="4" destOrd="0" presId="urn:microsoft.com/office/officeart/2005/8/layout/radial4"/>
    <dgm:cxn modelId="{A1F08A49-64E5-45C3-A9D7-521EB379274E}" type="presParOf" srcId="{26763A01-678C-8F48-9A83-E9503808960A}" destId="{E81FB92A-000E-8A46-89E3-653B7DBA3A5C}" srcOrd="5" destOrd="0" presId="urn:microsoft.com/office/officeart/2005/8/layout/radial4"/>
    <dgm:cxn modelId="{10EE109E-09BE-4C38-A245-2F0672112828}" type="presParOf" srcId="{26763A01-678C-8F48-9A83-E9503808960A}" destId="{DB5B4B48-96AE-9B4B-B9C1-4DA0BD03FD82}" srcOrd="6" destOrd="0" presId="urn:microsoft.com/office/officeart/2005/8/layout/radial4"/>
    <dgm:cxn modelId="{1B3BB0C2-542A-4A7A-AA8B-9037FC0684E5}" type="presParOf" srcId="{26763A01-678C-8F48-9A83-E9503808960A}" destId="{11E6BAF1-49BD-C241-B281-BB1E8989171A}" srcOrd="7" destOrd="0" presId="urn:microsoft.com/office/officeart/2005/8/layout/radial4"/>
    <dgm:cxn modelId="{BF471450-5E5E-4073-B929-956E1C1DBAA5}" type="presParOf" srcId="{26763A01-678C-8F48-9A83-E9503808960A}" destId="{3352D42C-2385-EF49-A1C9-E5E92E5D5A75}" srcOrd="8" destOrd="0" presId="urn:microsoft.com/office/officeart/2005/8/layout/radial4"/>
    <dgm:cxn modelId="{A6BDA0A8-D6CE-4477-A3B2-6772206BD90C}" type="presParOf" srcId="{26763A01-678C-8F48-9A83-E9503808960A}" destId="{76AD015A-917E-A841-BFF9-884E2FBDB392}" srcOrd="9" destOrd="0" presId="urn:microsoft.com/office/officeart/2005/8/layout/radial4"/>
    <dgm:cxn modelId="{6E40EDE2-4CA9-4F68-9DA8-1C3EFAE19470}" type="presParOf" srcId="{26763A01-678C-8F48-9A83-E9503808960A}" destId="{F7E8B52F-E1BD-0745-BB1B-6315BA45698B}" srcOrd="10" destOrd="0" presId="urn:microsoft.com/office/officeart/2005/8/layout/radial4"/>
    <dgm:cxn modelId="{8426EA82-A5EA-4B83-99EC-9305E8AD2BB7}" type="presParOf" srcId="{26763A01-678C-8F48-9A83-E9503808960A}" destId="{F9D8E7D0-B128-C74A-B0FB-B71DEB4284C3}" srcOrd="11" destOrd="0" presId="urn:microsoft.com/office/officeart/2005/8/layout/radial4"/>
    <dgm:cxn modelId="{BCC11C9B-8B5A-4DC5-84A2-315590128D58}" type="presParOf" srcId="{26763A01-678C-8F48-9A83-E9503808960A}" destId="{C425AAD0-1F63-E749-B8D8-EB62E4EDE7A5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157A5E4-0FF7-F74B-BB23-8C08FF2D539D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06B309-323B-AA42-A263-5964F4123EC6}">
      <dgm:prSet phldrT="[Text]" custT="1"/>
      <dgm:spPr/>
      <dgm:t>
        <a:bodyPr/>
        <a:lstStyle/>
        <a:p>
          <a:r>
            <a:rPr lang="en-US" sz="3600" dirty="0" smtClean="0"/>
            <a:t>Quality</a:t>
          </a:r>
          <a:endParaRPr lang="en-US" sz="3600" dirty="0"/>
        </a:p>
      </dgm:t>
    </dgm:pt>
    <dgm:pt modelId="{831FDAD0-D3F3-A945-91EA-02E263C8D0E2}" type="parTrans" cxnId="{3F038BDE-A8AC-C745-A89A-1F2322305B57}">
      <dgm:prSet/>
      <dgm:spPr/>
      <dgm:t>
        <a:bodyPr/>
        <a:lstStyle/>
        <a:p>
          <a:endParaRPr lang="en-US" sz="2000"/>
        </a:p>
      </dgm:t>
    </dgm:pt>
    <dgm:pt modelId="{2427854D-BCE1-4041-95E2-A76AA4D29853}" type="sibTrans" cxnId="{3F038BDE-A8AC-C745-A89A-1F2322305B57}">
      <dgm:prSet/>
      <dgm:spPr/>
      <dgm:t>
        <a:bodyPr/>
        <a:lstStyle/>
        <a:p>
          <a:endParaRPr lang="en-US" sz="2000"/>
        </a:p>
      </dgm:t>
    </dgm:pt>
    <dgm:pt modelId="{EAF90EF0-104D-4742-BA4A-C0FB704AD462}">
      <dgm:prSet phldrT="[Text]" custT="1"/>
      <dgm:spPr/>
      <dgm:t>
        <a:bodyPr/>
        <a:lstStyle/>
        <a:p>
          <a:r>
            <a:rPr lang="en-US" sz="2000" dirty="0" smtClean="0"/>
            <a:t>Research</a:t>
          </a:r>
          <a:endParaRPr lang="en-US" sz="2000" dirty="0"/>
        </a:p>
      </dgm:t>
    </dgm:pt>
    <dgm:pt modelId="{038DA9AC-A41F-5E47-BABC-82FE36BA9509}" type="parTrans" cxnId="{F13806B2-EC4E-8641-B6A8-0A24557D5314}">
      <dgm:prSet/>
      <dgm:spPr/>
      <dgm:t>
        <a:bodyPr/>
        <a:lstStyle/>
        <a:p>
          <a:endParaRPr lang="en-US" sz="2000"/>
        </a:p>
      </dgm:t>
    </dgm:pt>
    <dgm:pt modelId="{5A965EA0-40C6-D74C-A06B-CF9ABF63A696}" type="sibTrans" cxnId="{F13806B2-EC4E-8641-B6A8-0A24557D5314}">
      <dgm:prSet/>
      <dgm:spPr/>
      <dgm:t>
        <a:bodyPr/>
        <a:lstStyle/>
        <a:p>
          <a:endParaRPr lang="en-US" sz="2000"/>
        </a:p>
      </dgm:t>
    </dgm:pt>
    <dgm:pt modelId="{CFF7E26C-E011-124E-A54F-B8E6F8A0AAED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accent1">
                  <a:lumMod val="75000"/>
                </a:schemeClr>
              </a:solidFill>
            </a:rPr>
            <a:t>International student support</a:t>
          </a:r>
          <a:endParaRPr lang="en-US" sz="2000" dirty="0">
            <a:solidFill>
              <a:schemeClr val="accent1">
                <a:lumMod val="75000"/>
              </a:schemeClr>
            </a:solidFill>
          </a:endParaRPr>
        </a:p>
      </dgm:t>
    </dgm:pt>
    <dgm:pt modelId="{EFDBB98B-DA4D-7B48-909F-CB54DC40465D}" type="parTrans" cxnId="{4D626A32-D181-C14B-8387-1BEA12B6B246}">
      <dgm:prSet/>
      <dgm:spPr/>
      <dgm:t>
        <a:bodyPr/>
        <a:lstStyle/>
        <a:p>
          <a:endParaRPr lang="en-US" sz="2000"/>
        </a:p>
      </dgm:t>
    </dgm:pt>
    <dgm:pt modelId="{30927D26-83C8-DF4A-93EA-CB50F5330EB0}" type="sibTrans" cxnId="{4D626A32-D181-C14B-8387-1BEA12B6B246}">
      <dgm:prSet/>
      <dgm:spPr/>
      <dgm:t>
        <a:bodyPr/>
        <a:lstStyle/>
        <a:p>
          <a:endParaRPr lang="en-US" sz="2000"/>
        </a:p>
      </dgm:t>
    </dgm:pt>
    <dgm:pt modelId="{A7315F41-878A-BC4C-88D7-B3D5F44B0C9C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accent1">
                  <a:lumMod val="75000"/>
                </a:schemeClr>
              </a:solidFill>
            </a:rPr>
            <a:t>Teaching quality</a:t>
          </a:r>
          <a:endParaRPr lang="en-US" sz="2000" dirty="0">
            <a:solidFill>
              <a:schemeClr val="accent1">
                <a:lumMod val="75000"/>
              </a:schemeClr>
            </a:solidFill>
          </a:endParaRPr>
        </a:p>
      </dgm:t>
    </dgm:pt>
    <dgm:pt modelId="{3CD747E7-195B-FD45-823D-38439644314F}" type="parTrans" cxnId="{47C0B950-A9DD-D944-8DB2-6FA69DBB6669}">
      <dgm:prSet/>
      <dgm:spPr/>
      <dgm:t>
        <a:bodyPr/>
        <a:lstStyle/>
        <a:p>
          <a:endParaRPr lang="en-GB" sz="2000"/>
        </a:p>
      </dgm:t>
    </dgm:pt>
    <dgm:pt modelId="{1DB1928B-9173-C94E-81FD-7723355AC0C4}" type="sibTrans" cxnId="{47C0B950-A9DD-D944-8DB2-6FA69DBB6669}">
      <dgm:prSet/>
      <dgm:spPr/>
      <dgm:t>
        <a:bodyPr/>
        <a:lstStyle/>
        <a:p>
          <a:endParaRPr lang="en-GB" sz="2000"/>
        </a:p>
      </dgm:t>
    </dgm:pt>
    <dgm:pt modelId="{961D62B2-26E2-4348-AD8F-4E868B0F17F6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accent1">
                  <a:lumMod val="75000"/>
                </a:schemeClr>
              </a:solidFill>
            </a:rPr>
            <a:t>Facilities</a:t>
          </a:r>
          <a:endParaRPr lang="en-US" sz="2000" dirty="0">
            <a:solidFill>
              <a:schemeClr val="accent1">
                <a:lumMod val="75000"/>
              </a:schemeClr>
            </a:solidFill>
          </a:endParaRPr>
        </a:p>
      </dgm:t>
    </dgm:pt>
    <dgm:pt modelId="{D72DA34D-CA1F-414B-874D-0D10EFCC5BEC}" type="parTrans" cxnId="{DD485C91-AE31-1F44-BD90-A1271CE391BE}">
      <dgm:prSet/>
      <dgm:spPr/>
      <dgm:t>
        <a:bodyPr/>
        <a:lstStyle/>
        <a:p>
          <a:endParaRPr lang="en-GB" sz="2000"/>
        </a:p>
      </dgm:t>
    </dgm:pt>
    <dgm:pt modelId="{051086A8-D99D-3A4B-9380-2803F89E79C8}" type="sibTrans" cxnId="{DD485C91-AE31-1F44-BD90-A1271CE391BE}">
      <dgm:prSet/>
      <dgm:spPr/>
      <dgm:t>
        <a:bodyPr/>
        <a:lstStyle/>
        <a:p>
          <a:endParaRPr lang="en-GB" sz="2000"/>
        </a:p>
      </dgm:t>
    </dgm:pt>
    <dgm:pt modelId="{07C79ABC-E37E-DD45-A5A5-BC052DB276A5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accent1">
                  <a:lumMod val="75000"/>
                </a:schemeClr>
              </a:solidFill>
            </a:rPr>
            <a:t>Employability</a:t>
          </a:r>
          <a:endParaRPr lang="en-US" sz="2000" dirty="0">
            <a:solidFill>
              <a:schemeClr val="accent1">
                <a:lumMod val="75000"/>
              </a:schemeClr>
            </a:solidFill>
          </a:endParaRPr>
        </a:p>
      </dgm:t>
    </dgm:pt>
    <dgm:pt modelId="{0EF45BC0-99EE-9547-850E-17EBC81090D1}" type="parTrans" cxnId="{1C046C51-6A02-944D-AB2E-D41A4BD64313}">
      <dgm:prSet/>
      <dgm:spPr/>
      <dgm:t>
        <a:bodyPr/>
        <a:lstStyle/>
        <a:p>
          <a:endParaRPr lang="en-GB" sz="2000"/>
        </a:p>
      </dgm:t>
    </dgm:pt>
    <dgm:pt modelId="{CA19AE32-382A-2446-941E-C9AFC79D8E8A}" type="sibTrans" cxnId="{1C046C51-6A02-944D-AB2E-D41A4BD64313}">
      <dgm:prSet/>
      <dgm:spPr/>
      <dgm:t>
        <a:bodyPr/>
        <a:lstStyle/>
        <a:p>
          <a:endParaRPr lang="en-GB" sz="2000"/>
        </a:p>
      </dgm:t>
    </dgm:pt>
    <dgm:pt modelId="{F86D9558-792E-9B46-84E1-0DE36851C61B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accent1">
                  <a:lumMod val="75000"/>
                </a:schemeClr>
              </a:solidFill>
            </a:rPr>
            <a:t>Extra-curricular</a:t>
          </a:r>
          <a:endParaRPr lang="en-US" sz="2000" dirty="0">
            <a:solidFill>
              <a:schemeClr val="accent1">
                <a:lumMod val="75000"/>
              </a:schemeClr>
            </a:solidFill>
          </a:endParaRPr>
        </a:p>
      </dgm:t>
    </dgm:pt>
    <dgm:pt modelId="{02C12222-86BC-D84D-A8DB-88A29484B5D1}" type="parTrans" cxnId="{0E1483C4-E7F1-5B41-B371-67946AF44852}">
      <dgm:prSet/>
      <dgm:spPr/>
      <dgm:t>
        <a:bodyPr/>
        <a:lstStyle/>
        <a:p>
          <a:endParaRPr lang="en-GB" sz="2000"/>
        </a:p>
      </dgm:t>
    </dgm:pt>
    <dgm:pt modelId="{B38F2EA7-9C39-394D-A7F9-A1A72F3F25F1}" type="sibTrans" cxnId="{0E1483C4-E7F1-5B41-B371-67946AF44852}">
      <dgm:prSet/>
      <dgm:spPr/>
      <dgm:t>
        <a:bodyPr/>
        <a:lstStyle/>
        <a:p>
          <a:endParaRPr lang="en-GB" sz="2000"/>
        </a:p>
      </dgm:t>
    </dgm:pt>
    <dgm:pt modelId="{26763A01-678C-8F48-9A83-E9503808960A}" type="pres">
      <dgm:prSet presAssocID="{9157A5E4-0FF7-F74B-BB23-8C08FF2D539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0323DE2-4E10-5041-8FD4-F0E45EF61164}" type="pres">
      <dgm:prSet presAssocID="{BE06B309-323B-AA42-A263-5964F4123EC6}" presName="centerShape" presStyleLbl="node0" presStyleIdx="0" presStyleCnt="1"/>
      <dgm:spPr/>
      <dgm:t>
        <a:bodyPr/>
        <a:lstStyle/>
        <a:p>
          <a:endParaRPr lang="en-GB"/>
        </a:p>
      </dgm:t>
    </dgm:pt>
    <dgm:pt modelId="{6EC06BC7-FC15-8B4F-A909-F0AB3F8E6C5F}" type="pres">
      <dgm:prSet presAssocID="{038DA9AC-A41F-5E47-BABC-82FE36BA9509}" presName="parTrans" presStyleLbl="bgSibTrans2D1" presStyleIdx="0" presStyleCnt="6"/>
      <dgm:spPr/>
      <dgm:t>
        <a:bodyPr/>
        <a:lstStyle/>
        <a:p>
          <a:endParaRPr lang="en-GB"/>
        </a:p>
      </dgm:t>
    </dgm:pt>
    <dgm:pt modelId="{C99D8B66-0BE2-BD4C-A501-071208B63B64}" type="pres">
      <dgm:prSet presAssocID="{EAF90EF0-104D-4742-BA4A-C0FB704AD462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EEAC5B-2277-8040-8610-15D6EF201D8E}" type="pres">
      <dgm:prSet presAssocID="{3CD747E7-195B-FD45-823D-38439644314F}" presName="parTrans" presStyleLbl="bgSibTrans2D1" presStyleIdx="1" presStyleCnt="6"/>
      <dgm:spPr/>
      <dgm:t>
        <a:bodyPr/>
        <a:lstStyle/>
        <a:p>
          <a:endParaRPr lang="en-GB"/>
        </a:p>
      </dgm:t>
    </dgm:pt>
    <dgm:pt modelId="{31BE438B-1319-5E4E-8934-D55C1584CD37}" type="pres">
      <dgm:prSet presAssocID="{A7315F41-878A-BC4C-88D7-B3D5F44B0C9C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81FB92A-000E-8A46-89E3-653B7DBA3A5C}" type="pres">
      <dgm:prSet presAssocID="{EFDBB98B-DA4D-7B48-909F-CB54DC40465D}" presName="parTrans" presStyleLbl="bgSibTrans2D1" presStyleIdx="2" presStyleCnt="6"/>
      <dgm:spPr/>
      <dgm:t>
        <a:bodyPr/>
        <a:lstStyle/>
        <a:p>
          <a:endParaRPr lang="en-GB"/>
        </a:p>
      </dgm:t>
    </dgm:pt>
    <dgm:pt modelId="{DB5B4B48-96AE-9B4B-B9C1-4DA0BD03FD82}" type="pres">
      <dgm:prSet presAssocID="{CFF7E26C-E011-124E-A54F-B8E6F8A0AAED}" presName="node" presStyleLbl="node1" presStyleIdx="2" presStyleCnt="6" custScaleX="1134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E6BAF1-49BD-C241-B281-BB1E8989171A}" type="pres">
      <dgm:prSet presAssocID="{0EF45BC0-99EE-9547-850E-17EBC81090D1}" presName="parTrans" presStyleLbl="bgSibTrans2D1" presStyleIdx="3" presStyleCnt="6"/>
      <dgm:spPr/>
      <dgm:t>
        <a:bodyPr/>
        <a:lstStyle/>
        <a:p>
          <a:endParaRPr lang="en-GB"/>
        </a:p>
      </dgm:t>
    </dgm:pt>
    <dgm:pt modelId="{3352D42C-2385-EF49-A1C9-E5E92E5D5A75}" type="pres">
      <dgm:prSet presAssocID="{07C79ABC-E37E-DD45-A5A5-BC052DB276A5}" presName="node" presStyleLbl="node1" presStyleIdx="3" presStyleCnt="6" custScaleX="1086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AD015A-917E-A841-BFF9-884E2FBDB392}" type="pres">
      <dgm:prSet presAssocID="{02C12222-86BC-D84D-A8DB-88A29484B5D1}" presName="parTrans" presStyleLbl="bgSibTrans2D1" presStyleIdx="4" presStyleCnt="6"/>
      <dgm:spPr/>
      <dgm:t>
        <a:bodyPr/>
        <a:lstStyle/>
        <a:p>
          <a:endParaRPr lang="en-GB"/>
        </a:p>
      </dgm:t>
    </dgm:pt>
    <dgm:pt modelId="{F7E8B52F-E1BD-0745-BB1B-6315BA45698B}" type="pres">
      <dgm:prSet presAssocID="{F86D9558-792E-9B46-84E1-0DE36851C61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9D8E7D0-B128-C74A-B0FB-B71DEB4284C3}" type="pres">
      <dgm:prSet presAssocID="{D72DA34D-CA1F-414B-874D-0D10EFCC5BEC}" presName="parTrans" presStyleLbl="bgSibTrans2D1" presStyleIdx="5" presStyleCnt="6"/>
      <dgm:spPr/>
      <dgm:t>
        <a:bodyPr/>
        <a:lstStyle/>
        <a:p>
          <a:endParaRPr lang="en-GB"/>
        </a:p>
      </dgm:t>
    </dgm:pt>
    <dgm:pt modelId="{C425AAD0-1F63-E749-B8D8-EB62E4EDE7A5}" type="pres">
      <dgm:prSet presAssocID="{961D62B2-26E2-4348-AD8F-4E868B0F17F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C046C51-6A02-944D-AB2E-D41A4BD64313}" srcId="{BE06B309-323B-AA42-A263-5964F4123EC6}" destId="{07C79ABC-E37E-DD45-A5A5-BC052DB276A5}" srcOrd="3" destOrd="0" parTransId="{0EF45BC0-99EE-9547-850E-17EBC81090D1}" sibTransId="{CA19AE32-382A-2446-941E-C9AFC79D8E8A}"/>
    <dgm:cxn modelId="{80C4DB19-10B9-425D-A7DE-389920F2B958}" type="presOf" srcId="{BE06B309-323B-AA42-A263-5964F4123EC6}" destId="{90323DE2-4E10-5041-8FD4-F0E45EF61164}" srcOrd="0" destOrd="0" presId="urn:microsoft.com/office/officeart/2005/8/layout/radial4"/>
    <dgm:cxn modelId="{47C0B950-A9DD-D944-8DB2-6FA69DBB6669}" srcId="{BE06B309-323B-AA42-A263-5964F4123EC6}" destId="{A7315F41-878A-BC4C-88D7-B3D5F44B0C9C}" srcOrd="1" destOrd="0" parTransId="{3CD747E7-195B-FD45-823D-38439644314F}" sibTransId="{1DB1928B-9173-C94E-81FD-7723355AC0C4}"/>
    <dgm:cxn modelId="{4D626A32-D181-C14B-8387-1BEA12B6B246}" srcId="{BE06B309-323B-AA42-A263-5964F4123EC6}" destId="{CFF7E26C-E011-124E-A54F-B8E6F8A0AAED}" srcOrd="2" destOrd="0" parTransId="{EFDBB98B-DA4D-7B48-909F-CB54DC40465D}" sibTransId="{30927D26-83C8-DF4A-93EA-CB50F5330EB0}"/>
    <dgm:cxn modelId="{62F0DB31-7078-4E72-86E3-7EC56008BF79}" type="presOf" srcId="{9157A5E4-0FF7-F74B-BB23-8C08FF2D539D}" destId="{26763A01-678C-8F48-9A83-E9503808960A}" srcOrd="0" destOrd="0" presId="urn:microsoft.com/office/officeart/2005/8/layout/radial4"/>
    <dgm:cxn modelId="{3F038BDE-A8AC-C745-A89A-1F2322305B57}" srcId="{9157A5E4-0FF7-F74B-BB23-8C08FF2D539D}" destId="{BE06B309-323B-AA42-A263-5964F4123EC6}" srcOrd="0" destOrd="0" parTransId="{831FDAD0-D3F3-A945-91EA-02E263C8D0E2}" sibTransId="{2427854D-BCE1-4041-95E2-A76AA4D29853}"/>
    <dgm:cxn modelId="{2A7C6F38-BC51-4E54-9903-C07D4FD35757}" type="presOf" srcId="{CFF7E26C-E011-124E-A54F-B8E6F8A0AAED}" destId="{DB5B4B48-96AE-9B4B-B9C1-4DA0BD03FD82}" srcOrd="0" destOrd="0" presId="urn:microsoft.com/office/officeart/2005/8/layout/radial4"/>
    <dgm:cxn modelId="{CC649113-FCBF-4A62-8F15-45AE84EB57AF}" type="presOf" srcId="{07C79ABC-E37E-DD45-A5A5-BC052DB276A5}" destId="{3352D42C-2385-EF49-A1C9-E5E92E5D5A75}" srcOrd="0" destOrd="0" presId="urn:microsoft.com/office/officeart/2005/8/layout/radial4"/>
    <dgm:cxn modelId="{F80B144C-74F7-42BB-A7C8-3A24E96C0B4A}" type="presOf" srcId="{0EF45BC0-99EE-9547-850E-17EBC81090D1}" destId="{11E6BAF1-49BD-C241-B281-BB1E8989171A}" srcOrd="0" destOrd="0" presId="urn:microsoft.com/office/officeart/2005/8/layout/radial4"/>
    <dgm:cxn modelId="{362D57B2-803C-4622-920A-37F15312FDC6}" type="presOf" srcId="{EFDBB98B-DA4D-7B48-909F-CB54DC40465D}" destId="{E81FB92A-000E-8A46-89E3-653B7DBA3A5C}" srcOrd="0" destOrd="0" presId="urn:microsoft.com/office/officeart/2005/8/layout/radial4"/>
    <dgm:cxn modelId="{2E61E12A-1373-4D66-9113-C7A3ABC5DF19}" type="presOf" srcId="{F86D9558-792E-9B46-84E1-0DE36851C61B}" destId="{F7E8B52F-E1BD-0745-BB1B-6315BA45698B}" srcOrd="0" destOrd="0" presId="urn:microsoft.com/office/officeart/2005/8/layout/radial4"/>
    <dgm:cxn modelId="{F13806B2-EC4E-8641-B6A8-0A24557D5314}" srcId="{BE06B309-323B-AA42-A263-5964F4123EC6}" destId="{EAF90EF0-104D-4742-BA4A-C0FB704AD462}" srcOrd="0" destOrd="0" parTransId="{038DA9AC-A41F-5E47-BABC-82FE36BA9509}" sibTransId="{5A965EA0-40C6-D74C-A06B-CF9ABF63A696}"/>
    <dgm:cxn modelId="{BEAF0255-2C2E-44D6-B629-354948C87D2D}" type="presOf" srcId="{D72DA34D-CA1F-414B-874D-0D10EFCC5BEC}" destId="{F9D8E7D0-B128-C74A-B0FB-B71DEB4284C3}" srcOrd="0" destOrd="0" presId="urn:microsoft.com/office/officeart/2005/8/layout/radial4"/>
    <dgm:cxn modelId="{83D3D404-97CE-4512-9C46-2A38F80650C3}" type="presOf" srcId="{EAF90EF0-104D-4742-BA4A-C0FB704AD462}" destId="{C99D8B66-0BE2-BD4C-A501-071208B63B64}" srcOrd="0" destOrd="0" presId="urn:microsoft.com/office/officeart/2005/8/layout/radial4"/>
    <dgm:cxn modelId="{997702FC-F6E5-4129-AA6D-320BA87E7F92}" type="presOf" srcId="{02C12222-86BC-D84D-A8DB-88A29484B5D1}" destId="{76AD015A-917E-A841-BFF9-884E2FBDB392}" srcOrd="0" destOrd="0" presId="urn:microsoft.com/office/officeart/2005/8/layout/radial4"/>
    <dgm:cxn modelId="{DC2275DE-A936-41C4-BFE3-25545AE92CE1}" type="presOf" srcId="{3CD747E7-195B-FD45-823D-38439644314F}" destId="{0CEEAC5B-2277-8040-8610-15D6EF201D8E}" srcOrd="0" destOrd="0" presId="urn:microsoft.com/office/officeart/2005/8/layout/radial4"/>
    <dgm:cxn modelId="{874ADF5D-1E87-4B64-96FA-07B2D0D709D3}" type="presOf" srcId="{A7315F41-878A-BC4C-88D7-B3D5F44B0C9C}" destId="{31BE438B-1319-5E4E-8934-D55C1584CD37}" srcOrd="0" destOrd="0" presId="urn:microsoft.com/office/officeart/2005/8/layout/radial4"/>
    <dgm:cxn modelId="{DD485C91-AE31-1F44-BD90-A1271CE391BE}" srcId="{BE06B309-323B-AA42-A263-5964F4123EC6}" destId="{961D62B2-26E2-4348-AD8F-4E868B0F17F6}" srcOrd="5" destOrd="0" parTransId="{D72DA34D-CA1F-414B-874D-0D10EFCC5BEC}" sibTransId="{051086A8-D99D-3A4B-9380-2803F89E79C8}"/>
    <dgm:cxn modelId="{30881134-B807-4697-A593-3B1EF94CFC60}" type="presOf" srcId="{961D62B2-26E2-4348-AD8F-4E868B0F17F6}" destId="{C425AAD0-1F63-E749-B8D8-EB62E4EDE7A5}" srcOrd="0" destOrd="0" presId="urn:microsoft.com/office/officeart/2005/8/layout/radial4"/>
    <dgm:cxn modelId="{6B08F312-DCE4-4D30-BAA5-51AC713ED49F}" type="presOf" srcId="{038DA9AC-A41F-5E47-BABC-82FE36BA9509}" destId="{6EC06BC7-FC15-8B4F-A909-F0AB3F8E6C5F}" srcOrd="0" destOrd="0" presId="urn:microsoft.com/office/officeart/2005/8/layout/radial4"/>
    <dgm:cxn modelId="{0E1483C4-E7F1-5B41-B371-67946AF44852}" srcId="{BE06B309-323B-AA42-A263-5964F4123EC6}" destId="{F86D9558-792E-9B46-84E1-0DE36851C61B}" srcOrd="4" destOrd="0" parTransId="{02C12222-86BC-D84D-A8DB-88A29484B5D1}" sibTransId="{B38F2EA7-9C39-394D-A7F9-A1A72F3F25F1}"/>
    <dgm:cxn modelId="{D89C2A04-DF0A-4734-8C0D-C4AE4D9E8992}" type="presParOf" srcId="{26763A01-678C-8F48-9A83-E9503808960A}" destId="{90323DE2-4E10-5041-8FD4-F0E45EF61164}" srcOrd="0" destOrd="0" presId="urn:microsoft.com/office/officeart/2005/8/layout/radial4"/>
    <dgm:cxn modelId="{D4451A16-17B0-47AA-90A8-695A4CBE2C97}" type="presParOf" srcId="{26763A01-678C-8F48-9A83-E9503808960A}" destId="{6EC06BC7-FC15-8B4F-A909-F0AB3F8E6C5F}" srcOrd="1" destOrd="0" presId="urn:microsoft.com/office/officeart/2005/8/layout/radial4"/>
    <dgm:cxn modelId="{77A03C9F-3145-4A38-A0EE-8C81FEBBB5FD}" type="presParOf" srcId="{26763A01-678C-8F48-9A83-E9503808960A}" destId="{C99D8B66-0BE2-BD4C-A501-071208B63B64}" srcOrd="2" destOrd="0" presId="urn:microsoft.com/office/officeart/2005/8/layout/radial4"/>
    <dgm:cxn modelId="{3117D900-2188-449F-AC38-EBBD7B006B4E}" type="presParOf" srcId="{26763A01-678C-8F48-9A83-E9503808960A}" destId="{0CEEAC5B-2277-8040-8610-15D6EF201D8E}" srcOrd="3" destOrd="0" presId="urn:microsoft.com/office/officeart/2005/8/layout/radial4"/>
    <dgm:cxn modelId="{35F176E9-DE9F-4DDB-9A8F-2B9EC9102068}" type="presParOf" srcId="{26763A01-678C-8F48-9A83-E9503808960A}" destId="{31BE438B-1319-5E4E-8934-D55C1584CD37}" srcOrd="4" destOrd="0" presId="urn:microsoft.com/office/officeart/2005/8/layout/radial4"/>
    <dgm:cxn modelId="{DE5A702A-B7EF-4B51-B188-2C8B71C885FA}" type="presParOf" srcId="{26763A01-678C-8F48-9A83-E9503808960A}" destId="{E81FB92A-000E-8A46-89E3-653B7DBA3A5C}" srcOrd="5" destOrd="0" presId="urn:microsoft.com/office/officeart/2005/8/layout/radial4"/>
    <dgm:cxn modelId="{66333822-9195-48EC-9EE2-8E85FF5B9092}" type="presParOf" srcId="{26763A01-678C-8F48-9A83-E9503808960A}" destId="{DB5B4B48-96AE-9B4B-B9C1-4DA0BD03FD82}" srcOrd="6" destOrd="0" presId="urn:microsoft.com/office/officeart/2005/8/layout/radial4"/>
    <dgm:cxn modelId="{F526E994-82CE-408E-BBA2-264EBA24F6FE}" type="presParOf" srcId="{26763A01-678C-8F48-9A83-E9503808960A}" destId="{11E6BAF1-49BD-C241-B281-BB1E8989171A}" srcOrd="7" destOrd="0" presId="urn:microsoft.com/office/officeart/2005/8/layout/radial4"/>
    <dgm:cxn modelId="{E8C5FFBC-A38A-4D78-8860-5F9D8F6466F2}" type="presParOf" srcId="{26763A01-678C-8F48-9A83-E9503808960A}" destId="{3352D42C-2385-EF49-A1C9-E5E92E5D5A75}" srcOrd="8" destOrd="0" presId="urn:microsoft.com/office/officeart/2005/8/layout/radial4"/>
    <dgm:cxn modelId="{78C1C0A3-5B95-450A-9E88-168EE4E62B1D}" type="presParOf" srcId="{26763A01-678C-8F48-9A83-E9503808960A}" destId="{76AD015A-917E-A841-BFF9-884E2FBDB392}" srcOrd="9" destOrd="0" presId="urn:microsoft.com/office/officeart/2005/8/layout/radial4"/>
    <dgm:cxn modelId="{8B31F4F0-9B7F-4DE1-B13B-E6661DC6E632}" type="presParOf" srcId="{26763A01-678C-8F48-9A83-E9503808960A}" destId="{F7E8B52F-E1BD-0745-BB1B-6315BA45698B}" srcOrd="10" destOrd="0" presId="urn:microsoft.com/office/officeart/2005/8/layout/radial4"/>
    <dgm:cxn modelId="{3413D260-D4A9-4A5C-92DD-23D2BA2A8AE0}" type="presParOf" srcId="{26763A01-678C-8F48-9A83-E9503808960A}" destId="{F9D8E7D0-B128-C74A-B0FB-B71DEB4284C3}" srcOrd="11" destOrd="0" presId="urn:microsoft.com/office/officeart/2005/8/layout/radial4"/>
    <dgm:cxn modelId="{BE92C2E8-29FE-4D6B-AEBC-3E8124E8CAE5}" type="presParOf" srcId="{26763A01-678C-8F48-9A83-E9503808960A}" destId="{C425AAD0-1F63-E749-B8D8-EB62E4EDE7A5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0323DE2-4E10-5041-8FD4-F0E45EF61164}">
      <dsp:nvSpPr>
        <dsp:cNvPr id="0" name=""/>
        <dsp:cNvSpPr/>
      </dsp:nvSpPr>
      <dsp:spPr>
        <a:xfrm>
          <a:off x="3096025" y="2487136"/>
          <a:ext cx="2037549" cy="203754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Quality</a:t>
          </a:r>
          <a:endParaRPr lang="en-US" sz="3600" kern="1200" dirty="0"/>
        </a:p>
      </dsp:txBody>
      <dsp:txXfrm>
        <a:off x="3096025" y="2487136"/>
        <a:ext cx="2037549" cy="2037549"/>
      </dsp:txXfrm>
    </dsp:sp>
    <dsp:sp modelId="{6EC06BC7-FC15-8B4F-A909-F0AB3F8E6C5F}">
      <dsp:nvSpPr>
        <dsp:cNvPr id="0" name=""/>
        <dsp:cNvSpPr/>
      </dsp:nvSpPr>
      <dsp:spPr>
        <a:xfrm rot="10800000">
          <a:off x="1029684" y="3215560"/>
          <a:ext cx="1952692" cy="58070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9D8B66-0BE2-BD4C-A501-071208B63B64}">
      <dsp:nvSpPr>
        <dsp:cNvPr id="0" name=""/>
        <dsp:cNvSpPr/>
      </dsp:nvSpPr>
      <dsp:spPr>
        <a:xfrm>
          <a:off x="316541" y="2935397"/>
          <a:ext cx="1426284" cy="11410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Research</a:t>
          </a:r>
          <a:endParaRPr lang="en-US" sz="2000" kern="1200" dirty="0"/>
        </a:p>
      </dsp:txBody>
      <dsp:txXfrm>
        <a:off x="316541" y="2935397"/>
        <a:ext cx="1426284" cy="1141027"/>
      </dsp:txXfrm>
    </dsp:sp>
    <dsp:sp modelId="{0CEEAC5B-2277-8040-8610-15D6EF201D8E}">
      <dsp:nvSpPr>
        <dsp:cNvPr id="0" name=""/>
        <dsp:cNvSpPr/>
      </dsp:nvSpPr>
      <dsp:spPr>
        <a:xfrm rot="12960000">
          <a:off x="1432423" y="1976056"/>
          <a:ext cx="1952692" cy="58070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BE438B-1319-5E4E-8934-D55C1584CD37}">
      <dsp:nvSpPr>
        <dsp:cNvPr id="0" name=""/>
        <dsp:cNvSpPr/>
      </dsp:nvSpPr>
      <dsp:spPr>
        <a:xfrm>
          <a:off x="905746" y="1122011"/>
          <a:ext cx="1426284" cy="11410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Teaching quality</a:t>
          </a:r>
          <a:endParaRPr lang="en-US" sz="2000" kern="1200" dirty="0"/>
        </a:p>
      </dsp:txBody>
      <dsp:txXfrm>
        <a:off x="905746" y="1122011"/>
        <a:ext cx="1426284" cy="1141027"/>
      </dsp:txXfrm>
    </dsp:sp>
    <dsp:sp modelId="{E81FB92A-000E-8A46-89E3-653B7DBA3A5C}">
      <dsp:nvSpPr>
        <dsp:cNvPr id="0" name=""/>
        <dsp:cNvSpPr/>
      </dsp:nvSpPr>
      <dsp:spPr>
        <a:xfrm rot="15120000">
          <a:off x="2486808" y="1210000"/>
          <a:ext cx="1952692" cy="58070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5B4B48-96AE-9B4B-B9C1-4DA0BD03FD82}">
      <dsp:nvSpPr>
        <dsp:cNvPr id="0" name=""/>
        <dsp:cNvSpPr/>
      </dsp:nvSpPr>
      <dsp:spPr>
        <a:xfrm>
          <a:off x="2352108" y="1277"/>
          <a:ext cx="1618676" cy="11410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International student support</a:t>
          </a:r>
          <a:endParaRPr lang="en-US" sz="2000" kern="1200" dirty="0"/>
        </a:p>
      </dsp:txBody>
      <dsp:txXfrm>
        <a:off x="2352108" y="1277"/>
        <a:ext cx="1618676" cy="1141027"/>
      </dsp:txXfrm>
    </dsp:sp>
    <dsp:sp modelId="{11E6BAF1-49BD-C241-B281-BB1E8989171A}">
      <dsp:nvSpPr>
        <dsp:cNvPr id="0" name=""/>
        <dsp:cNvSpPr/>
      </dsp:nvSpPr>
      <dsp:spPr>
        <a:xfrm rot="17280000">
          <a:off x="3790099" y="1210000"/>
          <a:ext cx="1952692" cy="58070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52D42C-2385-EF49-A1C9-E5E92E5D5A75}">
      <dsp:nvSpPr>
        <dsp:cNvPr id="0" name=""/>
        <dsp:cNvSpPr/>
      </dsp:nvSpPr>
      <dsp:spPr>
        <a:xfrm>
          <a:off x="4293309" y="1277"/>
          <a:ext cx="1549686" cy="11410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Employability</a:t>
          </a:r>
          <a:endParaRPr lang="en-US" sz="2000" kern="1200" dirty="0"/>
        </a:p>
      </dsp:txBody>
      <dsp:txXfrm>
        <a:off x="4293309" y="1277"/>
        <a:ext cx="1549686" cy="1141027"/>
      </dsp:txXfrm>
    </dsp:sp>
    <dsp:sp modelId="{76AD015A-917E-A841-BFF9-884E2FBDB392}">
      <dsp:nvSpPr>
        <dsp:cNvPr id="0" name=""/>
        <dsp:cNvSpPr/>
      </dsp:nvSpPr>
      <dsp:spPr>
        <a:xfrm rot="19440000">
          <a:off x="4844484" y="1976056"/>
          <a:ext cx="1952692" cy="58070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E8B52F-E1BD-0745-BB1B-6315BA45698B}">
      <dsp:nvSpPr>
        <dsp:cNvPr id="0" name=""/>
        <dsp:cNvSpPr/>
      </dsp:nvSpPr>
      <dsp:spPr>
        <a:xfrm>
          <a:off x="5897568" y="1122011"/>
          <a:ext cx="1426284" cy="11410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Facilities</a:t>
          </a:r>
          <a:endParaRPr lang="en-US" sz="2000" kern="1200" dirty="0"/>
        </a:p>
      </dsp:txBody>
      <dsp:txXfrm>
        <a:off x="5897568" y="1122011"/>
        <a:ext cx="1426284" cy="1141027"/>
      </dsp:txXfrm>
    </dsp:sp>
    <dsp:sp modelId="{F9D8E7D0-B128-C74A-B0FB-B71DEB4284C3}">
      <dsp:nvSpPr>
        <dsp:cNvPr id="0" name=""/>
        <dsp:cNvSpPr/>
      </dsp:nvSpPr>
      <dsp:spPr>
        <a:xfrm>
          <a:off x="5247223" y="3215560"/>
          <a:ext cx="1952692" cy="58070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25AAD0-1F63-E749-B8D8-EB62E4EDE7A5}">
      <dsp:nvSpPr>
        <dsp:cNvPr id="0" name=""/>
        <dsp:cNvSpPr/>
      </dsp:nvSpPr>
      <dsp:spPr>
        <a:xfrm>
          <a:off x="6486773" y="2935397"/>
          <a:ext cx="1426284" cy="11410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Extra-curricular</a:t>
          </a:r>
          <a:endParaRPr lang="en-US" sz="2000" kern="1200" dirty="0"/>
        </a:p>
      </dsp:txBody>
      <dsp:txXfrm>
        <a:off x="6486773" y="2935397"/>
        <a:ext cx="1426284" cy="114102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0323DE2-4E10-5041-8FD4-F0E45EF61164}">
      <dsp:nvSpPr>
        <dsp:cNvPr id="0" name=""/>
        <dsp:cNvSpPr/>
      </dsp:nvSpPr>
      <dsp:spPr>
        <a:xfrm>
          <a:off x="3096025" y="2487136"/>
          <a:ext cx="2037549" cy="203754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Quality</a:t>
          </a:r>
          <a:endParaRPr lang="en-US" sz="3600" kern="1200" dirty="0"/>
        </a:p>
      </dsp:txBody>
      <dsp:txXfrm>
        <a:off x="3096025" y="2487136"/>
        <a:ext cx="2037549" cy="2037549"/>
      </dsp:txXfrm>
    </dsp:sp>
    <dsp:sp modelId="{6EC06BC7-FC15-8B4F-A909-F0AB3F8E6C5F}">
      <dsp:nvSpPr>
        <dsp:cNvPr id="0" name=""/>
        <dsp:cNvSpPr/>
      </dsp:nvSpPr>
      <dsp:spPr>
        <a:xfrm rot="10800000">
          <a:off x="1029684" y="3215560"/>
          <a:ext cx="1952692" cy="58070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9D8B66-0BE2-BD4C-A501-071208B63B64}">
      <dsp:nvSpPr>
        <dsp:cNvPr id="0" name=""/>
        <dsp:cNvSpPr/>
      </dsp:nvSpPr>
      <dsp:spPr>
        <a:xfrm>
          <a:off x="316541" y="2935397"/>
          <a:ext cx="1426284" cy="11410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accent1">
                  <a:lumMod val="75000"/>
                </a:schemeClr>
              </a:solidFill>
            </a:rPr>
            <a:t>Research</a:t>
          </a:r>
          <a:endParaRPr lang="en-US" sz="20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316541" y="2935397"/>
        <a:ext cx="1426284" cy="1141027"/>
      </dsp:txXfrm>
    </dsp:sp>
    <dsp:sp modelId="{0CEEAC5B-2277-8040-8610-15D6EF201D8E}">
      <dsp:nvSpPr>
        <dsp:cNvPr id="0" name=""/>
        <dsp:cNvSpPr/>
      </dsp:nvSpPr>
      <dsp:spPr>
        <a:xfrm rot="12960000">
          <a:off x="1432423" y="1976056"/>
          <a:ext cx="1952692" cy="58070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BE438B-1319-5E4E-8934-D55C1584CD37}">
      <dsp:nvSpPr>
        <dsp:cNvPr id="0" name=""/>
        <dsp:cNvSpPr/>
      </dsp:nvSpPr>
      <dsp:spPr>
        <a:xfrm>
          <a:off x="905746" y="1122011"/>
          <a:ext cx="1426284" cy="11410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Teaching quality</a:t>
          </a:r>
          <a:endParaRPr lang="en-US" sz="2000" b="1" kern="1200" dirty="0"/>
        </a:p>
      </dsp:txBody>
      <dsp:txXfrm>
        <a:off x="905746" y="1122011"/>
        <a:ext cx="1426284" cy="1141027"/>
      </dsp:txXfrm>
    </dsp:sp>
    <dsp:sp modelId="{E81FB92A-000E-8A46-89E3-653B7DBA3A5C}">
      <dsp:nvSpPr>
        <dsp:cNvPr id="0" name=""/>
        <dsp:cNvSpPr/>
      </dsp:nvSpPr>
      <dsp:spPr>
        <a:xfrm rot="15120000">
          <a:off x="2486808" y="1210000"/>
          <a:ext cx="1952692" cy="58070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5B4B48-96AE-9B4B-B9C1-4DA0BD03FD82}">
      <dsp:nvSpPr>
        <dsp:cNvPr id="0" name=""/>
        <dsp:cNvSpPr/>
      </dsp:nvSpPr>
      <dsp:spPr>
        <a:xfrm>
          <a:off x="2352108" y="1277"/>
          <a:ext cx="1618676" cy="11410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accent1">
                  <a:lumMod val="75000"/>
                </a:schemeClr>
              </a:solidFill>
            </a:rPr>
            <a:t>International student support</a:t>
          </a:r>
          <a:endParaRPr lang="en-US" sz="20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2352108" y="1277"/>
        <a:ext cx="1618676" cy="1141027"/>
      </dsp:txXfrm>
    </dsp:sp>
    <dsp:sp modelId="{11E6BAF1-49BD-C241-B281-BB1E8989171A}">
      <dsp:nvSpPr>
        <dsp:cNvPr id="0" name=""/>
        <dsp:cNvSpPr/>
      </dsp:nvSpPr>
      <dsp:spPr>
        <a:xfrm rot="17280000">
          <a:off x="3790099" y="1210000"/>
          <a:ext cx="1952692" cy="58070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52D42C-2385-EF49-A1C9-E5E92E5D5A75}">
      <dsp:nvSpPr>
        <dsp:cNvPr id="0" name=""/>
        <dsp:cNvSpPr/>
      </dsp:nvSpPr>
      <dsp:spPr>
        <a:xfrm>
          <a:off x="4293309" y="1277"/>
          <a:ext cx="1549686" cy="11410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accent1">
                  <a:lumMod val="75000"/>
                </a:schemeClr>
              </a:solidFill>
            </a:rPr>
            <a:t>Employability</a:t>
          </a:r>
          <a:endParaRPr lang="en-US" sz="20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4293309" y="1277"/>
        <a:ext cx="1549686" cy="1141027"/>
      </dsp:txXfrm>
    </dsp:sp>
    <dsp:sp modelId="{76AD015A-917E-A841-BFF9-884E2FBDB392}">
      <dsp:nvSpPr>
        <dsp:cNvPr id="0" name=""/>
        <dsp:cNvSpPr/>
      </dsp:nvSpPr>
      <dsp:spPr>
        <a:xfrm rot="19440000">
          <a:off x="4844484" y="1976056"/>
          <a:ext cx="1952692" cy="58070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E8B52F-E1BD-0745-BB1B-6315BA45698B}">
      <dsp:nvSpPr>
        <dsp:cNvPr id="0" name=""/>
        <dsp:cNvSpPr/>
      </dsp:nvSpPr>
      <dsp:spPr>
        <a:xfrm>
          <a:off x="5897568" y="1122011"/>
          <a:ext cx="1426284" cy="11410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accent1">
                  <a:lumMod val="75000"/>
                </a:schemeClr>
              </a:solidFill>
            </a:rPr>
            <a:t>Extra-curricular</a:t>
          </a:r>
          <a:endParaRPr lang="en-US" sz="20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5897568" y="1122011"/>
        <a:ext cx="1426284" cy="1141027"/>
      </dsp:txXfrm>
    </dsp:sp>
    <dsp:sp modelId="{F9D8E7D0-B128-C74A-B0FB-B71DEB4284C3}">
      <dsp:nvSpPr>
        <dsp:cNvPr id="0" name=""/>
        <dsp:cNvSpPr/>
      </dsp:nvSpPr>
      <dsp:spPr>
        <a:xfrm>
          <a:off x="5247223" y="3215560"/>
          <a:ext cx="1952692" cy="58070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25AAD0-1F63-E749-B8D8-EB62E4EDE7A5}">
      <dsp:nvSpPr>
        <dsp:cNvPr id="0" name=""/>
        <dsp:cNvSpPr/>
      </dsp:nvSpPr>
      <dsp:spPr>
        <a:xfrm>
          <a:off x="6486773" y="2935397"/>
          <a:ext cx="1426284" cy="11410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accent1">
                  <a:lumMod val="75000"/>
                </a:schemeClr>
              </a:solidFill>
            </a:rPr>
            <a:t>Facilities</a:t>
          </a:r>
          <a:endParaRPr lang="en-US" sz="20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6486773" y="2935397"/>
        <a:ext cx="1426284" cy="1141027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E88A80-C84F-4629-BCCA-84A9161AC873}" type="datetimeFigureOut">
              <a:rPr lang="en-GB" smtClean="0"/>
              <a:pPr/>
              <a:t>13/06/2014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1A162-C573-445E-9052-F43A9A268E5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564350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Employers look at latest qualification (which</a:t>
            </a:r>
            <a:r>
              <a:rPr lang="en-US" baseline="0" dirty="0" smtClean="0"/>
              <a:t> tends to supersede previous results)</a:t>
            </a:r>
            <a:endParaRPr lang="en-US" dirty="0" smtClean="0"/>
          </a:p>
          <a:p>
            <a:r>
              <a:rPr lang="en-US" dirty="0" smtClean="0"/>
              <a:t>In most skilled professional</a:t>
            </a:r>
            <a:r>
              <a:rPr lang="en-US" baseline="0" dirty="0" smtClean="0"/>
              <a:t> careers, </a:t>
            </a:r>
            <a:r>
              <a:rPr lang="en-US" dirty="0" smtClean="0"/>
              <a:t>University</a:t>
            </a:r>
            <a:r>
              <a:rPr lang="en-US" baseline="0" dirty="0" smtClean="0"/>
              <a:t> provides the latest qualification</a:t>
            </a:r>
          </a:p>
          <a:p>
            <a:r>
              <a:rPr lang="en-US" baseline="0" dirty="0" smtClean="0"/>
              <a:t>I will give you insider information from University marketing personnel and admissions tutors.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A162-C573-445E-9052-F43A9A268E5D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823820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Key Information Set: www.unistats.direct.gov.uk</a:t>
            </a: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Explain</a:t>
            </a:r>
            <a:r>
              <a:rPr lang="en-GB" baseline="0" dirty="0" smtClean="0"/>
              <a:t> tabs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A162-C573-445E-9052-F43A9A268E5D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690717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 at the sector/subject Schools/Departments, NOT</a:t>
            </a:r>
            <a:r>
              <a:rPr lang="en-US" baseline="0" dirty="0" smtClean="0"/>
              <a:t> the University.</a:t>
            </a:r>
          </a:p>
          <a:p>
            <a:r>
              <a:rPr lang="en-US" baseline="0" dirty="0" smtClean="0"/>
              <a:t>Reputation is noticeable in its absence: difficult to quantify objectively; reputation does not always equal student satisfaction.</a:t>
            </a:r>
          </a:p>
          <a:p>
            <a:r>
              <a:rPr lang="en-US" baseline="0" dirty="0" smtClean="0"/>
              <a:t>Often not tangible factors (apart from facilities)</a:t>
            </a:r>
          </a:p>
          <a:p>
            <a:r>
              <a:rPr lang="en-US" baseline="0" dirty="0" smtClean="0"/>
              <a:t>Example: Medicine. Cambridge University 1</a:t>
            </a:r>
            <a:r>
              <a:rPr lang="en-US" baseline="30000" dirty="0" smtClean="0"/>
              <a:t>st</a:t>
            </a:r>
            <a:r>
              <a:rPr lang="en-US" baseline="0" dirty="0" smtClean="0"/>
              <a:t> in UK for research quality in medicine. University with an international reputation. But ranks 23</a:t>
            </a:r>
            <a:r>
              <a:rPr lang="en-US" baseline="30000" dirty="0" smtClean="0"/>
              <a:t>rd</a:t>
            </a:r>
            <a:r>
              <a:rPr lang="en-US" baseline="0" dirty="0" smtClean="0"/>
              <a:t> (of only 31) in terms of student satisfaction!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A162-C573-445E-9052-F43A9A268E5D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66739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You have a right to ask for support – fees typically 25% higher.</a:t>
            </a:r>
          </a:p>
          <a:p>
            <a:r>
              <a:rPr lang="en-US" baseline="0" dirty="0" smtClean="0"/>
              <a:t>Dedicated website = international students and needs integrated into curriculum and University structure</a:t>
            </a:r>
          </a:p>
          <a:p>
            <a:r>
              <a:rPr lang="en-US" baseline="0" dirty="0" smtClean="0"/>
              <a:t>Dedicated staff member to support paying of fees/interactions with UK Border Agency/extending of visas</a:t>
            </a:r>
          </a:p>
          <a:p>
            <a:r>
              <a:rPr lang="en-US" baseline="0" dirty="0" smtClean="0"/>
              <a:t>Extended degrees for English language experience </a:t>
            </a:r>
          </a:p>
          <a:p>
            <a:r>
              <a:rPr lang="en-US" baseline="0" dirty="0" smtClean="0"/>
              <a:t>Accommodation office catering to international needs (e.g. family options; </a:t>
            </a:r>
            <a:r>
              <a:rPr lang="en-US" baseline="0" dirty="0" err="1" smtClean="0"/>
              <a:t>wifi</a:t>
            </a:r>
            <a:r>
              <a:rPr lang="en-US" baseline="0" dirty="0" smtClean="0"/>
              <a:t>)</a:t>
            </a:r>
          </a:p>
          <a:p>
            <a:r>
              <a:rPr lang="en-US" baseline="0" dirty="0" smtClean="0"/>
              <a:t>International reps sitting on student staff forums/student union</a:t>
            </a:r>
          </a:p>
          <a:p>
            <a:r>
              <a:rPr lang="en-US" baseline="0" dirty="0" smtClean="0"/>
              <a:t>Peer guide and international student advisor schemes [see pic of guides in yellow]</a:t>
            </a:r>
          </a:p>
          <a:p>
            <a:r>
              <a:rPr lang="en-US" baseline="0" dirty="0" smtClean="0"/>
              <a:t>Meet and greet (airport pick up; visits/transport to local attractions)</a:t>
            </a:r>
          </a:p>
          <a:p>
            <a:endParaRPr lang="en-US" baseline="0" dirty="0" smtClean="0"/>
          </a:p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Transition challenges faced by international students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place to live and learn</a:t>
            </a: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Integration into the new learning and teaching context</a:t>
            </a: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Expectations vs reality </a:t>
            </a: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Successes and barriers in forming multi-cultural relationships</a:t>
            </a: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 cultural norms including study and socialising</a:t>
            </a: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Language, especially academic English</a:t>
            </a: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Feeling of being ‘outsiders’</a:t>
            </a: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 / study balance, need for careers advice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Transition challenges faced by international students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Commonalities but also fundamental differences: </a:t>
            </a: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Universities’ profile – teaching or research focused / partnerships abroad or agents</a:t>
            </a: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 support at different Universities </a:t>
            </a: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Roles of academics (Director of Studies / Personal Development Tutor)</a:t>
            </a: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 associations – status, role in students’ journey</a:t>
            </a: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Profile of students – PG or UG, where from, level of English</a:t>
            </a: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‘International’ – different nationalities and differences within nationalities.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A162-C573-445E-9052-F43A9A268E5D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289717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 at the sector/subject Schools/Departments, NOT</a:t>
            </a:r>
            <a:r>
              <a:rPr lang="en-US" baseline="0" dirty="0" smtClean="0"/>
              <a:t> the University.</a:t>
            </a:r>
          </a:p>
          <a:p>
            <a:r>
              <a:rPr lang="en-US" baseline="0" dirty="0" smtClean="0"/>
              <a:t>Reputation is noticeable in its absence: difficult to quantify objectively; reputation does not always equal student satisfaction.</a:t>
            </a:r>
          </a:p>
          <a:p>
            <a:r>
              <a:rPr lang="en-US" baseline="0" dirty="0" smtClean="0"/>
              <a:t>Often not tangible factors (apart from facilities)</a:t>
            </a:r>
          </a:p>
          <a:p>
            <a:r>
              <a:rPr lang="en-US" baseline="0" dirty="0" smtClean="0"/>
              <a:t>Example: Medicine. Cambridge University 1</a:t>
            </a:r>
            <a:r>
              <a:rPr lang="en-US" baseline="30000" dirty="0" smtClean="0"/>
              <a:t>st</a:t>
            </a:r>
            <a:r>
              <a:rPr lang="en-US" baseline="0" dirty="0" smtClean="0"/>
              <a:t> in UK for research quality in medicine. University with an international reputation. But ranks 23</a:t>
            </a:r>
            <a:r>
              <a:rPr lang="en-US" baseline="30000" dirty="0" smtClean="0"/>
              <a:t>rd</a:t>
            </a:r>
            <a:r>
              <a:rPr lang="en-US" baseline="0" dirty="0" smtClean="0"/>
              <a:t> (of only 31) in terms of student satisfaction!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A162-C573-445E-9052-F43A9A268E5D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667397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 at the sector/subject Schools/Departments, NOT</a:t>
            </a:r>
            <a:r>
              <a:rPr lang="en-US" baseline="0" dirty="0" smtClean="0"/>
              <a:t> the University.</a:t>
            </a:r>
          </a:p>
          <a:p>
            <a:r>
              <a:rPr lang="en-US" baseline="0" dirty="0" smtClean="0"/>
              <a:t>Reputation is noticeable in its absence: difficult to quantify objectively; reputation does not always equal student satisfaction.</a:t>
            </a:r>
          </a:p>
          <a:p>
            <a:r>
              <a:rPr lang="en-US" baseline="0" dirty="0" smtClean="0"/>
              <a:t>Often not tangible factors (apart from facilities)</a:t>
            </a:r>
          </a:p>
          <a:p>
            <a:r>
              <a:rPr lang="en-US" baseline="0" dirty="0" smtClean="0"/>
              <a:t>Example: Medicine. Cambridge University 1</a:t>
            </a:r>
            <a:r>
              <a:rPr lang="en-US" baseline="30000" dirty="0" smtClean="0"/>
              <a:t>st</a:t>
            </a:r>
            <a:r>
              <a:rPr lang="en-US" baseline="0" dirty="0" smtClean="0"/>
              <a:t> in UK for research quality in medicine. University with an international reputation. But ranks 23</a:t>
            </a:r>
            <a:r>
              <a:rPr lang="en-US" baseline="30000" dirty="0" smtClean="0"/>
              <a:t>rd</a:t>
            </a:r>
            <a:r>
              <a:rPr lang="en-US" baseline="0" dirty="0" smtClean="0"/>
              <a:t> (of only 31) in terms of student satisfaction!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A162-C573-445E-9052-F43A9A268E5D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667397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Definitely need to visit. Or use virtual tours.</a:t>
            </a:r>
          </a:p>
          <a:p>
            <a:r>
              <a:rPr lang="en-US" baseline="0" dirty="0" smtClean="0"/>
              <a:t>Science/medicine/allied health: laboratories and close links to NHS</a:t>
            </a:r>
          </a:p>
          <a:p>
            <a:r>
              <a:rPr lang="en-US" baseline="0" dirty="0" smtClean="0"/>
              <a:t>NB Check access for students &amp; number of technicians!</a:t>
            </a:r>
          </a:p>
          <a:p>
            <a:r>
              <a:rPr lang="en-US" baseline="0" dirty="0" smtClean="0"/>
              <a:t>Computing and library (interactive learning spaces)</a:t>
            </a:r>
          </a:p>
          <a:p>
            <a:r>
              <a:rPr lang="en-US" baseline="0" dirty="0" smtClean="0"/>
              <a:t>Lecture rooms – good IT and atmosphere?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A162-C573-445E-9052-F43A9A268E5D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289717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 at the sector/subject Schools/Departments, NOT</a:t>
            </a:r>
            <a:r>
              <a:rPr lang="en-US" baseline="0" dirty="0" smtClean="0"/>
              <a:t> the University.</a:t>
            </a:r>
          </a:p>
          <a:p>
            <a:r>
              <a:rPr lang="en-US" baseline="0" dirty="0" smtClean="0"/>
              <a:t>Reputation is noticeable in its absence: difficult to quantify objectively; reputation does not always equal student satisfaction.</a:t>
            </a:r>
          </a:p>
          <a:p>
            <a:r>
              <a:rPr lang="en-US" baseline="0" dirty="0" smtClean="0"/>
              <a:t>Often not tangible factors (apart from facilities)</a:t>
            </a:r>
          </a:p>
          <a:p>
            <a:r>
              <a:rPr lang="en-US" baseline="0" dirty="0" smtClean="0"/>
              <a:t>Example: Medicine. Cambridge University 1</a:t>
            </a:r>
            <a:r>
              <a:rPr lang="en-US" baseline="30000" dirty="0" smtClean="0"/>
              <a:t>st</a:t>
            </a:r>
            <a:r>
              <a:rPr lang="en-US" baseline="0" dirty="0" smtClean="0"/>
              <a:t> in UK for research quality in medicine. University with an international reputation. But ranks 23</a:t>
            </a:r>
            <a:r>
              <a:rPr lang="en-US" baseline="30000" dirty="0" smtClean="0"/>
              <a:t>rd</a:t>
            </a:r>
            <a:r>
              <a:rPr lang="en-US" baseline="0" dirty="0" smtClean="0"/>
              <a:t> (of only 31) in terms of student satisfaction!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A162-C573-445E-9052-F43A9A268E5D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667397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Again, definitely need to visit. Or use virtual tours.</a:t>
            </a:r>
          </a:p>
          <a:p>
            <a:r>
              <a:rPr lang="en-US" baseline="0" dirty="0" smtClean="0"/>
              <a:t>Students Union [see picture of new Bangor]</a:t>
            </a:r>
          </a:p>
          <a:p>
            <a:r>
              <a:rPr lang="en-US" baseline="0" dirty="0" smtClean="0"/>
              <a:t>Clubs and Societies – should be free! Sport and others (e.g. chess, dramatics, scouts)</a:t>
            </a:r>
          </a:p>
          <a:p>
            <a:pPr lvl="0"/>
            <a:r>
              <a:rPr lang="en-GB" sz="1200" b="1" dirty="0" smtClean="0"/>
              <a:t>Sport: gyms, sporting facilities.</a:t>
            </a:r>
          </a:p>
          <a:p>
            <a:pPr lvl="0"/>
            <a:r>
              <a:rPr lang="en-GB" sz="1200" dirty="0" smtClean="0"/>
              <a:t>Arts: theatre,</a:t>
            </a:r>
            <a:r>
              <a:rPr lang="en-GB" sz="1200" baseline="0" dirty="0" smtClean="0"/>
              <a:t> </a:t>
            </a:r>
            <a:r>
              <a:rPr lang="en-GB" sz="1200" dirty="0" smtClean="0"/>
              <a:t>cinema,</a:t>
            </a:r>
            <a:r>
              <a:rPr lang="en-GB" sz="1200" baseline="0" dirty="0" smtClean="0"/>
              <a:t> dance, galleries.</a:t>
            </a:r>
            <a:endParaRPr lang="en-GB" sz="1200" dirty="0" smtClean="0"/>
          </a:p>
          <a:p>
            <a:pPr lvl="0"/>
            <a:r>
              <a:rPr lang="en-GB" sz="1200" dirty="0" smtClean="0"/>
              <a:t>History: world heritage sites.</a:t>
            </a:r>
          </a:p>
          <a:p>
            <a:pPr lvl="0"/>
            <a:r>
              <a:rPr lang="en-GB" sz="1200" dirty="0" smtClean="0"/>
              <a:t>Social: cafes and</a:t>
            </a:r>
            <a:r>
              <a:rPr lang="en-GB" sz="1200" baseline="0" dirty="0" smtClean="0"/>
              <a:t> clubs</a:t>
            </a:r>
          </a:p>
          <a:p>
            <a:pPr lvl="0"/>
            <a:r>
              <a:rPr lang="en-GB" sz="1200" b="1" baseline="0" dirty="0" smtClean="0"/>
              <a:t>Food: onsite cafes, shops.</a:t>
            </a:r>
          </a:p>
          <a:p>
            <a:pPr lvl="0"/>
            <a:r>
              <a:rPr lang="en-GB" sz="1200" b="1" baseline="0" dirty="0" smtClean="0"/>
              <a:t>Accommodation – designed for international market? (Walking distance, </a:t>
            </a:r>
            <a:r>
              <a:rPr lang="en-GB" sz="1200" b="1" baseline="0" dirty="0" err="1" smtClean="0"/>
              <a:t>wifi</a:t>
            </a:r>
            <a:r>
              <a:rPr lang="en-GB" sz="1200" b="1" baseline="0" dirty="0" smtClean="0"/>
              <a:t>, guaranteed for first year?)</a:t>
            </a:r>
            <a:endParaRPr lang="en-GB" sz="1200" b="1" dirty="0" smtClean="0"/>
          </a:p>
          <a:p>
            <a:pPr lvl="0"/>
            <a:r>
              <a:rPr lang="en-GB" sz="1200" b="0" dirty="0" smtClean="0"/>
              <a:t>Athletic Union.</a:t>
            </a:r>
          </a:p>
          <a:p>
            <a:pPr lvl="0"/>
            <a:r>
              <a:rPr lang="en-GB" sz="1200" b="1" dirty="0" smtClean="0"/>
              <a:t>Culture/religion. (BIC&amp;BIS)...</a:t>
            </a:r>
          </a:p>
          <a:p>
            <a:pPr lvl="0"/>
            <a:endParaRPr lang="en-GB" sz="1200" b="1" dirty="0" smtClean="0"/>
          </a:p>
          <a:p>
            <a:endParaRPr lang="en-GB" sz="1200" dirty="0" smtClean="0"/>
          </a:p>
          <a:p>
            <a:pPr lvl="0"/>
            <a:r>
              <a:rPr lang="en-GB" sz="1200" dirty="0" smtClean="0"/>
              <a:t>A full programme of events such as music, drama, aerial theatre, comedy, film and a range of other activities will be held there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A162-C573-445E-9052-F43A9A268E5D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289717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dirty="0" smtClean="0"/>
              <a:t>British countryside: not in London!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A162-C573-445E-9052-F43A9A268E5D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289717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League tables</a:t>
            </a:r>
          </a:p>
          <a:p>
            <a:r>
              <a:rPr lang="en-US" dirty="0" smtClean="0"/>
              <a:t>Again, look at School/Department as well (instead</a:t>
            </a:r>
            <a:r>
              <a:rPr lang="en-US" baseline="0" dirty="0" smtClean="0"/>
              <a:t> of) University</a:t>
            </a:r>
            <a:endParaRPr lang="en-US" dirty="0" smtClean="0"/>
          </a:p>
          <a:p>
            <a:r>
              <a:rPr lang="en-US" dirty="0" smtClean="0"/>
              <a:t>Must be taken with a pinch of salt.</a:t>
            </a:r>
          </a:p>
          <a:p>
            <a:r>
              <a:rPr lang="en-US" dirty="0" smtClean="0"/>
              <a:t>The Complete University</a:t>
            </a:r>
            <a:r>
              <a:rPr lang="en-US" baseline="0" dirty="0" smtClean="0"/>
              <a:t> Guide (free; www; The Independent); The Times (subscribers only; online and in print); The Guardian (free; www; in print).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A162-C573-445E-9052-F43A9A268E5D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511744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current method you use to assess University quality and consequently where to send students is over simplified, and thus you are restricting educational opportunities for Libyan students”</a:t>
            </a:r>
            <a:endParaRPr lang="en-US" dirty="0" smtClean="0"/>
          </a:p>
          <a:p>
            <a:r>
              <a:rPr lang="en-US" dirty="0" smtClean="0"/>
              <a:t>																																																																																														Many overseas governments use RAE 2008 data to assess</a:t>
            </a:r>
            <a:r>
              <a:rPr lang="en-US" baseline="0" dirty="0" smtClean="0"/>
              <a:t> University quality and consequently restrict funding to “best” universities.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How it works: </a:t>
            </a:r>
          </a:p>
          <a:p>
            <a:r>
              <a:rPr lang="en-US" baseline="0" dirty="0" smtClean="0"/>
              <a:t>Outputs: Each lecturer submits four best papers published in a five year period, which are rated by peers on a 1* to 4* scale.</a:t>
            </a:r>
          </a:p>
          <a:p>
            <a:r>
              <a:rPr lang="en-GB" dirty="0" smtClean="0"/>
              <a:t>Impact: Each School/Department submits case studies that are assessed for ‘reach’ and ‘significance’</a:t>
            </a:r>
          </a:p>
          <a:p>
            <a:r>
              <a:rPr lang="en-GB" dirty="0" smtClean="0"/>
              <a:t>Environment:</a:t>
            </a:r>
            <a:r>
              <a:rPr lang="en-GB" baseline="0" dirty="0" smtClean="0"/>
              <a:t> Each School/Department </a:t>
            </a:r>
            <a:r>
              <a:rPr lang="en-GB" dirty="0" smtClean="0"/>
              <a:t>will be assessed in terms of its ‘vitality and sustainability’ for research.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Well done: you are using the most up to date data and the best research is normally completed by the best scientists.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But:</a:t>
            </a:r>
          </a:p>
          <a:p>
            <a:r>
              <a:rPr lang="en-US" baseline="0" dirty="0" smtClean="0"/>
              <a:t>1) Note no assessment of teaching quality at all! </a:t>
            </a:r>
          </a:p>
          <a:p>
            <a:r>
              <a:rPr lang="en-US" baseline="0" dirty="0" smtClean="0"/>
              <a:t>1a) Too intelligent/too busy to teach (away in meetings)? 1b) Do students even access these staff?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2) Note wide variance within institutions – should assess School/Department.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Active? Check news pages/blogs/twitter accounts/paper repository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Assessing quality of research is difficult but a simple way is to look at impact factor of journal that papers are published in (higher number = more citations).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[Insert screen shot of Cardiff medical school with recent discovery.]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2014</a:t>
            </a:r>
            <a:r>
              <a:rPr lang="en-US" baseline="0" dirty="0" smtClean="0"/>
              <a:t> being completed now.  Published Dec 2014. You should use this from then.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A162-C573-445E-9052-F43A9A268E5D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6289717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To teach</a:t>
            </a:r>
            <a:r>
              <a:rPr lang="en-US" baseline="0" dirty="0" smtClean="0"/>
              <a:t> in Higher Education you do not need any formal qualification.</a:t>
            </a:r>
          </a:p>
          <a:p>
            <a:r>
              <a:rPr lang="en-US" dirty="0" smtClean="0"/>
              <a:t>How</a:t>
            </a:r>
            <a:r>
              <a:rPr lang="en-US" baseline="0" dirty="0" smtClean="0"/>
              <a:t> many lecturers have teaching qualifications?</a:t>
            </a:r>
          </a:p>
          <a:p>
            <a:r>
              <a:rPr lang="en-US" baseline="0" dirty="0" smtClean="0"/>
              <a:t>Big class sizes are a feature of higher education.  As is self-guided learning. What support is available outside of formal lectures?</a:t>
            </a:r>
          </a:p>
          <a:p>
            <a:r>
              <a:rPr lang="en-US" baseline="0" dirty="0" smtClean="0"/>
              <a:t>Look for varied teaching (not just lectures) e.g. seminars, labs.</a:t>
            </a:r>
          </a:p>
          <a:p>
            <a:r>
              <a:rPr lang="en-US" baseline="0" dirty="0" smtClean="0"/>
              <a:t>Look for varied assessments (not just closed book exams).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A162-C573-445E-9052-F43A9A268E5D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77104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E.g. nursing</a:t>
            </a:r>
          </a:p>
          <a:p>
            <a:r>
              <a:rPr lang="en-GB" dirty="0" smtClean="0"/>
              <a:t>	Look for two year accelerated</a:t>
            </a:r>
            <a:r>
              <a:rPr lang="en-GB" baseline="0" dirty="0" smtClean="0"/>
              <a:t> programmes to upgrade diplomas to BSc</a:t>
            </a:r>
          </a:p>
          <a:p>
            <a:r>
              <a:rPr lang="en-GB" dirty="0" smtClean="0"/>
              <a:t>	Should develop evidence based practice and leadership skills</a:t>
            </a:r>
          </a:p>
          <a:p>
            <a:r>
              <a:rPr lang="en-GB" dirty="0" smtClean="0"/>
              <a:t>	Check placements/observations </a:t>
            </a:r>
          </a:p>
          <a:p>
            <a:endParaRPr lang="en-GB" dirty="0" smtClean="0"/>
          </a:p>
          <a:p>
            <a:r>
              <a:rPr lang="en-GB" dirty="0" smtClean="0"/>
              <a:t>Medical Sciences</a:t>
            </a:r>
            <a:r>
              <a:rPr lang="en-GB" baseline="0" dirty="0" smtClean="0"/>
              <a:t> (progression agreements: e.g. Bangor </a:t>
            </a:r>
            <a:r>
              <a:rPr lang="en-GB" baseline="0" dirty="0" err="1" smtClean="0"/>
              <a:t>BMedSci</a:t>
            </a:r>
            <a:r>
              <a:rPr lang="en-GB" baseline="0" dirty="0" smtClean="0"/>
              <a:t> to Cardiff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MBBCh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Medicine)</a:t>
            </a:r>
            <a:endParaRPr lang="en-GB" dirty="0" smtClean="0"/>
          </a:p>
          <a:p>
            <a:endParaRPr lang="en-GB" dirty="0" smtClean="0"/>
          </a:p>
          <a:p>
            <a:pPr>
              <a:buFontTx/>
              <a:buChar char="•"/>
              <a:defRPr/>
            </a:pPr>
            <a:r>
              <a:rPr lang="en-GB" b="1" dirty="0" smtClean="0">
                <a:solidFill>
                  <a:srgbClr val="060606"/>
                </a:solidFill>
              </a:rPr>
              <a:t>Environmental Sciences </a:t>
            </a:r>
          </a:p>
          <a:p>
            <a:pPr lvl="1">
              <a:buFontTx/>
              <a:buChar char="•"/>
              <a:defRPr/>
            </a:pPr>
            <a:r>
              <a:rPr lang="en-GB" dirty="0" smtClean="0">
                <a:solidFill>
                  <a:srgbClr val="060606"/>
                </a:solidFill>
              </a:rPr>
              <a:t>Agriculture, Forestry and Sustainability </a:t>
            </a:r>
          </a:p>
          <a:p>
            <a:pPr>
              <a:buFontTx/>
              <a:buChar char="•"/>
              <a:defRPr/>
            </a:pPr>
            <a:r>
              <a:rPr lang="en-GB" b="1" dirty="0" smtClean="0">
                <a:solidFill>
                  <a:srgbClr val="060606"/>
                </a:solidFill>
              </a:rPr>
              <a:t>Business</a:t>
            </a:r>
          </a:p>
          <a:p>
            <a:pPr lvl="1">
              <a:buFontTx/>
              <a:buChar char="•"/>
              <a:defRPr/>
            </a:pPr>
            <a:r>
              <a:rPr lang="en-GB" dirty="0" smtClean="0">
                <a:solidFill>
                  <a:srgbClr val="060606"/>
                </a:solidFill>
              </a:rPr>
              <a:t>Management, Banking &amp; Finance, Islamic   </a:t>
            </a:r>
          </a:p>
          <a:p>
            <a:pPr>
              <a:defRPr/>
            </a:pPr>
            <a:r>
              <a:rPr lang="en-GB" dirty="0" smtClean="0">
                <a:solidFill>
                  <a:srgbClr val="060606"/>
                </a:solidFill>
              </a:rPr>
              <a:t>  Finance, Marketing</a:t>
            </a:r>
          </a:p>
          <a:p>
            <a:pPr>
              <a:buFontTx/>
              <a:buChar char="•"/>
              <a:defRPr/>
            </a:pPr>
            <a:r>
              <a:rPr lang="en-GB" b="1" dirty="0" smtClean="0">
                <a:solidFill>
                  <a:srgbClr val="060606"/>
                </a:solidFill>
              </a:rPr>
              <a:t>Computer Science</a:t>
            </a:r>
          </a:p>
          <a:p>
            <a:pPr lvl="1">
              <a:buFontTx/>
              <a:buChar char="•"/>
              <a:defRPr/>
            </a:pPr>
            <a:r>
              <a:rPr lang="en-GB" dirty="0" smtClean="0">
                <a:solidFill>
                  <a:srgbClr val="060606"/>
                </a:solidFill>
              </a:rPr>
              <a:t>AI &amp; Internet Security</a:t>
            </a:r>
            <a:endParaRPr lang="en-GB" b="1" dirty="0" smtClean="0">
              <a:solidFill>
                <a:srgbClr val="060606"/>
              </a:solidFill>
            </a:endParaRPr>
          </a:p>
          <a:p>
            <a:pPr>
              <a:buFontTx/>
              <a:buChar char="•"/>
              <a:defRPr/>
            </a:pPr>
            <a:r>
              <a:rPr lang="en-GB" b="1" dirty="0" smtClean="0">
                <a:solidFill>
                  <a:srgbClr val="060606"/>
                </a:solidFill>
              </a:rPr>
              <a:t> Electronics</a:t>
            </a:r>
          </a:p>
          <a:p>
            <a:pPr lvl="1">
              <a:buFontTx/>
              <a:buChar char="•"/>
              <a:defRPr/>
            </a:pPr>
            <a:r>
              <a:rPr lang="en-GB" dirty="0" smtClean="0">
                <a:solidFill>
                  <a:srgbClr val="060606"/>
                </a:solidFill>
              </a:rPr>
              <a:t>Telecoms</a:t>
            </a:r>
            <a:r>
              <a:rPr lang="en-GB" b="1" dirty="0" smtClean="0">
                <a:solidFill>
                  <a:srgbClr val="060606"/>
                </a:solidFill>
              </a:rPr>
              <a:t> </a:t>
            </a:r>
          </a:p>
          <a:p>
            <a:pPr>
              <a:buFontTx/>
              <a:buChar char="•"/>
              <a:defRPr/>
            </a:pPr>
            <a:r>
              <a:rPr lang="en-GB" b="1" dirty="0" smtClean="0">
                <a:solidFill>
                  <a:srgbClr val="060606"/>
                </a:solidFill>
              </a:rPr>
              <a:t>Law</a:t>
            </a:r>
          </a:p>
          <a:p>
            <a:pPr lvl="1">
              <a:buFontTx/>
              <a:buChar char="•"/>
              <a:defRPr/>
            </a:pPr>
            <a:r>
              <a:rPr lang="en-GB" dirty="0" smtClean="0">
                <a:solidFill>
                  <a:srgbClr val="060606"/>
                </a:solidFill>
              </a:rPr>
              <a:t>LLB &amp; LLM International/Commercial</a:t>
            </a:r>
            <a:endParaRPr lang="en-GB" b="1" dirty="0" smtClean="0">
              <a:solidFill>
                <a:srgbClr val="060606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GB" b="1" dirty="0" smtClean="0">
                <a:solidFill>
                  <a:srgbClr val="060606"/>
                </a:solidFill>
              </a:rPr>
              <a:t> Journalism &amp; Creative Writing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rgbClr val="060606"/>
                </a:solidFill>
              </a:rPr>
              <a:t>Literature, Linguistics, Media and  </a:t>
            </a:r>
          </a:p>
          <a:p>
            <a:pPr>
              <a:defRPr/>
            </a:pPr>
            <a:r>
              <a:rPr lang="en-GB" dirty="0" smtClean="0">
                <a:solidFill>
                  <a:srgbClr val="060606"/>
                </a:solidFill>
              </a:rPr>
              <a:t>  Film </a:t>
            </a:r>
            <a:r>
              <a:rPr lang="en-GB" b="1" dirty="0" smtClean="0">
                <a:solidFill>
                  <a:srgbClr val="060606"/>
                </a:solidFill>
              </a:rPr>
              <a:t> </a:t>
            </a:r>
          </a:p>
          <a:p>
            <a:pPr>
              <a:buFontTx/>
              <a:buChar char="•"/>
              <a:defRPr/>
            </a:pPr>
            <a:r>
              <a:rPr lang="en-GB" b="1" dirty="0" smtClean="0">
                <a:solidFill>
                  <a:srgbClr val="060606"/>
                </a:solidFill>
              </a:rPr>
              <a:t>Modern Languages </a:t>
            </a:r>
          </a:p>
          <a:p>
            <a:pPr>
              <a:buFontTx/>
              <a:buChar char="•"/>
              <a:defRPr/>
            </a:pPr>
            <a:r>
              <a:rPr lang="en-GB" b="1" dirty="0" smtClean="0">
                <a:solidFill>
                  <a:srgbClr val="060606"/>
                </a:solidFill>
              </a:rPr>
              <a:t>Music </a:t>
            </a:r>
          </a:p>
          <a:p>
            <a:pPr>
              <a:buFontTx/>
              <a:buChar char="•"/>
              <a:defRPr/>
            </a:pPr>
            <a:r>
              <a:rPr lang="en-GB" b="1" dirty="0" smtClean="0">
                <a:solidFill>
                  <a:srgbClr val="060606"/>
                </a:solidFill>
              </a:rPr>
              <a:t>Ocean Sciences</a:t>
            </a:r>
          </a:p>
          <a:p>
            <a:pPr lvl="1">
              <a:buFontTx/>
              <a:buChar char="•"/>
              <a:defRPr/>
            </a:pPr>
            <a:r>
              <a:rPr lang="en-GB" dirty="0" smtClean="0">
                <a:solidFill>
                  <a:srgbClr val="060606"/>
                </a:solidFill>
              </a:rPr>
              <a:t>Marine Biology and Protection</a:t>
            </a:r>
          </a:p>
          <a:p>
            <a:r>
              <a:rPr lang="en-GB" dirty="0" smtClean="0"/>
              <a:t>AI: artificial intelligence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0335F0-9E69-4C37-975F-6F8BB5832FAF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044629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Libyan</a:t>
            </a:r>
            <a:r>
              <a:rPr lang="en-US" baseline="0" dirty="0" smtClean="0"/>
              <a:t> students have much to offer UK universities, beyond their fees. They can enhance the multi cultural diverse university environment, enhancing educational opportunities and attractiveness of a university to all its students. Although self guided learning is required, expect quality and support. Look beyond reputation </a:t>
            </a:r>
            <a:r>
              <a:rPr lang="en-US" baseline="0" smtClean="0"/>
              <a:t>and London to </a:t>
            </a:r>
            <a:r>
              <a:rPr lang="en-US" baseline="0" dirty="0" smtClean="0"/>
              <a:t>maximize educational opportunities.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A162-C573-445E-9052-F43A9A268E5D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709219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Employers look at latest qualification (which</a:t>
            </a:r>
            <a:r>
              <a:rPr lang="en-US" baseline="0" dirty="0" smtClean="0"/>
              <a:t> tends to supersede previous results)</a:t>
            </a:r>
            <a:endParaRPr lang="en-US" dirty="0" smtClean="0"/>
          </a:p>
          <a:p>
            <a:r>
              <a:rPr lang="en-US" dirty="0" smtClean="0"/>
              <a:t>In most skilled professional</a:t>
            </a:r>
            <a:r>
              <a:rPr lang="en-US" baseline="0" dirty="0" smtClean="0"/>
              <a:t> careers, </a:t>
            </a:r>
            <a:r>
              <a:rPr lang="en-US" dirty="0" smtClean="0"/>
              <a:t>University</a:t>
            </a:r>
            <a:r>
              <a:rPr lang="en-US" baseline="0" dirty="0" smtClean="0"/>
              <a:t> provides the latest qualification</a:t>
            </a:r>
          </a:p>
          <a:p>
            <a:r>
              <a:rPr lang="en-US" baseline="0" dirty="0" smtClean="0"/>
              <a:t>I will give you insider information from University marketing personnel and admissions tutors.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A162-C573-445E-9052-F43A9A268E5D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823820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 at the sector/subject Schools/Departments, NOT</a:t>
            </a:r>
            <a:r>
              <a:rPr lang="en-US" baseline="0" dirty="0" smtClean="0"/>
              <a:t> the University.</a:t>
            </a:r>
          </a:p>
          <a:p>
            <a:r>
              <a:rPr lang="en-US" baseline="0" dirty="0" smtClean="0"/>
              <a:t>Reputation is noticeable in its absence: difficult to quantify objectively; reputation does not always equal student satisfaction.</a:t>
            </a:r>
          </a:p>
          <a:p>
            <a:r>
              <a:rPr lang="en-US" baseline="0" dirty="0" smtClean="0"/>
              <a:t>Often not tangible factors (apart from facilities)</a:t>
            </a:r>
          </a:p>
          <a:p>
            <a:r>
              <a:rPr lang="en-US" baseline="0" dirty="0" smtClean="0"/>
              <a:t>Example: Medicine. Cambridge University 1</a:t>
            </a:r>
            <a:r>
              <a:rPr lang="en-US" baseline="30000" dirty="0" smtClean="0"/>
              <a:t>st</a:t>
            </a:r>
            <a:r>
              <a:rPr lang="en-US" baseline="0" dirty="0" smtClean="0"/>
              <a:t> in UK for research quality in medicine. University with an international reputation. But ranks 23</a:t>
            </a:r>
            <a:r>
              <a:rPr lang="en-US" baseline="30000" dirty="0" smtClean="0"/>
              <a:t>rd</a:t>
            </a:r>
            <a:r>
              <a:rPr lang="en-US" baseline="0" dirty="0" smtClean="0"/>
              <a:t> (of only 31) in terms of student satisfaction!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A162-C573-445E-9052-F43A9A268E5D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667397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Skills training for today vs. learning to learn for entire career</a:t>
            </a:r>
          </a:p>
          <a:p>
            <a:r>
              <a:rPr lang="en-US" baseline="0" dirty="0" smtClean="0"/>
              <a:t>BPS – phase 1: undergraduate degree &gt; phase 2: masters degree &gt; experience = charted status.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A162-C573-445E-9052-F43A9A268E5D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289717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dirty="0" smtClean="0">
                <a:solidFill>
                  <a:srgbClr val="000000"/>
                </a:solidFill>
              </a:rPr>
              <a:t>www.unistats.direct.gov.uk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A162-C573-445E-9052-F43A9A268E5D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289717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Student satisfaction (you now know but note fudge factor in this example (not including facilities))</a:t>
            </a:r>
          </a:p>
          <a:p>
            <a:r>
              <a:rPr lang="en-US" baseline="0" dirty="0" smtClean="0"/>
              <a:t>Entry standards (not necessarily an indicator of quality; possibly of popularity)</a:t>
            </a:r>
          </a:p>
          <a:p>
            <a:r>
              <a:rPr lang="en-US" baseline="0" dirty="0" smtClean="0"/>
              <a:t>Research assessment: you now know (but look at for REF from next year).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A162-C573-445E-9052-F43A9A268E5D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511744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Many overseas governments use RAE 2008 data to assess University quality and consequently restrict funding to “best” universities.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How it works: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Outputs: Each lecturer submits four best papers published in a five year period, which are rated by peers on a 1* to 4* scale.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Impact: Each School/Department submits case studies that are assessed for ‘reach’ and ‘significance’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Environment: Each School/Department will be assessed in terms of its ‘vitality and sustainability’ for research.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Well done: you are using the most up to date data and the best research is normally completed by the best scientists.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But: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1) Note no assessment of teaching quality at all!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1a) Too intelligent/too busy to teach (away in meetings)? 1b) Do students even access these staff?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2) Note wide variance within institutions – should assess School/Department.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Active? Check news pages/blogs/twitter accounts/paper repository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Assessing quality of research is difficult but a simple way is to look at impact factor of journal that papers are published in (higher number = more citations).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[Insert screen shot of Cardiff medical school with recent discovery.]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2014 being completed now.  Published Dec 2014. You should use this from then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A162-C573-445E-9052-F43A9A268E5D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952082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Well done: you are using the most up to date data and the best research is normally completed by the best scientists.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But: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1) Note no assessment of teaching quality at all!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1a) Too intelligent/too busy to teach (away in meetings)? 1b) Do students even access these staff?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2) Note wide variance within institutions – should assess School/Department.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Active? Check news pages/blogs/twitter accounts/paper repository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Assessing quality of research is difficult but a simple way is to look at impact factor of journal that papers are published in (higher number = more citations).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[Insert screen shot of Cardiff medical school with recent discovery.]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2014 being completed now.  Published Dec 2014. You should use this from then</a:t>
            </a:r>
            <a:endParaRPr lang="en-GB" dirty="0" smtClean="0"/>
          </a:p>
          <a:p>
            <a:r>
              <a:rPr lang="en-US" dirty="0" smtClean="0"/>
              <a:t>																																																																																																																				Many overseas governments use RAE 2008 data to assess</a:t>
            </a:r>
            <a:r>
              <a:rPr lang="en-US" baseline="0" dirty="0" smtClean="0"/>
              <a:t> University quality and consequently restrict funding to “best” universities.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How it works: </a:t>
            </a:r>
          </a:p>
          <a:p>
            <a:r>
              <a:rPr lang="en-US" baseline="0" dirty="0" smtClean="0"/>
              <a:t>Outputs: Each lecturer submits four best papers published in a five year period, which are rated by peers on a 1* to 4* scale.</a:t>
            </a:r>
          </a:p>
          <a:p>
            <a:r>
              <a:rPr lang="en-GB" dirty="0" smtClean="0"/>
              <a:t>Impact: Each School/Department submits case studies that are assessed for ‘reach’ and ‘significance’</a:t>
            </a:r>
          </a:p>
          <a:p>
            <a:r>
              <a:rPr lang="en-GB" dirty="0" smtClean="0"/>
              <a:t>Environment:</a:t>
            </a:r>
            <a:r>
              <a:rPr lang="en-GB" baseline="0" dirty="0" smtClean="0"/>
              <a:t> Each School/Department </a:t>
            </a:r>
            <a:r>
              <a:rPr lang="en-GB" dirty="0" smtClean="0"/>
              <a:t>will be assessed in terms of its ‘vitality and sustainability’ for research.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Well done: you are using the most up to date data and the best research is normally completed by the best scientists.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But:</a:t>
            </a:r>
          </a:p>
          <a:p>
            <a:r>
              <a:rPr lang="en-US" baseline="0" dirty="0" smtClean="0"/>
              <a:t>1) Note no assessment of teaching quality at all! </a:t>
            </a:r>
          </a:p>
          <a:p>
            <a:r>
              <a:rPr lang="en-US" baseline="0" dirty="0" smtClean="0"/>
              <a:t>1a) Too intelligent/too busy to teach (away in meetings)? 1b) Do students even access these staff?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2) Note wide variance within institutions – should assess School/Department.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Active? Check news pages/blogs/twitter accounts/paper repository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Assessing quality of research is difficult but a simple way is to look at impact factor of journal that papers are published in (higher number = more citations).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[Insert screen shot of Cardiff medical school with recent discovery.]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2014</a:t>
            </a:r>
            <a:r>
              <a:rPr lang="en-US" baseline="0" dirty="0" smtClean="0"/>
              <a:t> being completed now.  Published Dec 2014. You should use this from then.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A162-C573-445E-9052-F43A9A268E5D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628971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Example of</a:t>
            </a:r>
            <a:r>
              <a:rPr lang="en-GB" baseline="0" dirty="0" smtClean="0"/>
              <a:t> School website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A162-C573-445E-9052-F43A9A268E5D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914924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 at the sector/subject Schools/Departments, NOT</a:t>
            </a:r>
            <a:r>
              <a:rPr lang="en-US" baseline="0" dirty="0" smtClean="0"/>
              <a:t> the University.</a:t>
            </a:r>
          </a:p>
          <a:p>
            <a:r>
              <a:rPr lang="en-US" baseline="0" dirty="0" smtClean="0"/>
              <a:t>Reputation is noticeable in its absence: difficult to quantify objectively; reputation does not always equal student satisfaction.</a:t>
            </a:r>
          </a:p>
          <a:p>
            <a:r>
              <a:rPr lang="en-US" baseline="0" dirty="0" smtClean="0"/>
              <a:t>Often not tangible factors (apart from facilities)</a:t>
            </a:r>
          </a:p>
          <a:p>
            <a:r>
              <a:rPr lang="en-US" baseline="0" dirty="0" smtClean="0"/>
              <a:t>Example: Medicine. Cambridge University 1</a:t>
            </a:r>
            <a:r>
              <a:rPr lang="en-US" baseline="30000" dirty="0" smtClean="0"/>
              <a:t>st</a:t>
            </a:r>
            <a:r>
              <a:rPr lang="en-US" baseline="0" dirty="0" smtClean="0"/>
              <a:t> in UK for research quality in medicine. University with an international reputation. But ranks 23</a:t>
            </a:r>
            <a:r>
              <a:rPr lang="en-US" baseline="30000" dirty="0" smtClean="0"/>
              <a:t>rd</a:t>
            </a:r>
            <a:r>
              <a:rPr lang="en-US" baseline="0" dirty="0" smtClean="0"/>
              <a:t> (of only 31) in terms of student satisfaction!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A162-C573-445E-9052-F43A9A268E5D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66739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 at the sector/subject Schools/Departments, NOT</a:t>
            </a:r>
            <a:r>
              <a:rPr lang="en-US" baseline="0" dirty="0" smtClean="0"/>
              <a:t> the University.</a:t>
            </a:r>
          </a:p>
          <a:p>
            <a:r>
              <a:rPr lang="en-US" baseline="0" dirty="0" smtClean="0"/>
              <a:t>Reputation is noticeable in its absence: difficult to quantify objectively; reputation does not always equal student satisfaction.</a:t>
            </a:r>
          </a:p>
          <a:p>
            <a:r>
              <a:rPr lang="en-US" baseline="0" dirty="0" smtClean="0"/>
              <a:t>Often not tangible factors (apart from facilities)</a:t>
            </a:r>
          </a:p>
          <a:p>
            <a:r>
              <a:rPr lang="en-US" baseline="0" dirty="0" smtClean="0"/>
              <a:t>Example: Medicine. Cambridge University 1</a:t>
            </a:r>
            <a:r>
              <a:rPr lang="en-US" baseline="30000" dirty="0" smtClean="0"/>
              <a:t>st</a:t>
            </a:r>
            <a:r>
              <a:rPr lang="en-US" baseline="0" dirty="0" smtClean="0"/>
              <a:t> in UK for research quality in medicine. University with an international reputation. But ranks 23</a:t>
            </a:r>
            <a:r>
              <a:rPr lang="en-US" baseline="30000" dirty="0" smtClean="0"/>
              <a:t>rd</a:t>
            </a:r>
            <a:r>
              <a:rPr lang="en-US" baseline="0" dirty="0" smtClean="0"/>
              <a:t> (of only 31) in terms of student satisfaction!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A162-C573-445E-9052-F43A9A268E5D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66739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QAA for University (not School)</a:t>
            </a:r>
          </a:p>
          <a:p>
            <a:r>
              <a:rPr lang="en-US" baseline="0" dirty="0" smtClean="0"/>
              <a:t>Degree accreditation: E.g. British Psychological Society; British Association of Sport and Exercise Scientists; British Dietetics Society; Institute of Chartered Physiotherapists; 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A162-C573-445E-9052-F43A9A268E5D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628971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Student satisfaction</a:t>
            </a:r>
          </a:p>
          <a:p>
            <a:r>
              <a:rPr lang="en-US" baseline="0" dirty="0" smtClean="0"/>
              <a:t>Institutions are investing millions to enhance student satisfaction.</a:t>
            </a:r>
          </a:p>
          <a:p>
            <a:r>
              <a:rPr lang="en-US" baseline="0" dirty="0" smtClean="0"/>
              <a:t>Independently run online and phone yearly survey of third year students. 22 questions; answer on 1 to 5 ??completely disagree to completely agree??.</a:t>
            </a:r>
          </a:p>
          <a:p>
            <a:r>
              <a:rPr lang="en-US" baseline="0" dirty="0" smtClean="0"/>
              <a:t>Grade point average (GPA) – between 1 and 5 (4 and above is good).</a:t>
            </a:r>
          </a:p>
          <a:p>
            <a:r>
              <a:rPr lang="en-US" baseline="0" dirty="0" smtClean="0"/>
              <a:t>Or % of students who agree.</a:t>
            </a:r>
          </a:p>
          <a:p>
            <a:r>
              <a:rPr lang="en-US" baseline="0" dirty="0" smtClean="0"/>
              <a:t>NB Students have no comparator; results can be effected by expectations (expect it to be good – so rate poorly when surprised it isn't’!) and engagement (don</a:t>
            </a:r>
            <a:r>
              <a:rPr lang="fr-FR" baseline="0" dirty="0" smtClean="0"/>
              <a:t>’</a:t>
            </a:r>
            <a:r>
              <a:rPr lang="en-US" baseline="0" dirty="0" smtClean="0"/>
              <a:t>t turn up to lectures – do poorly – rate poorly!) </a:t>
            </a:r>
          </a:p>
          <a:p>
            <a:r>
              <a:rPr lang="en-US" baseline="0" dirty="0" smtClean="0"/>
              <a:t>Nevertheless it is students’ up-to-date perception and best objective indicator we have at present. 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A162-C573-445E-9052-F43A9A268E5D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628971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A6B87-FCAA-47A1-8347-23CFB018C17A}" type="datetimeFigureOut">
              <a:rPr lang="en-GB" smtClean="0"/>
              <a:pPr/>
              <a:t>13/06/2014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7C2C2-28FF-425D-8340-415E52F83F9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56061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A6B87-FCAA-47A1-8347-23CFB018C17A}" type="datetimeFigureOut">
              <a:rPr lang="en-GB" smtClean="0"/>
              <a:pPr/>
              <a:t>13/06/2014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7C2C2-28FF-425D-8340-415E52F83F9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189328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A6B87-FCAA-47A1-8347-23CFB018C17A}" type="datetimeFigureOut">
              <a:rPr lang="en-GB" smtClean="0"/>
              <a:pPr/>
              <a:t>13/06/2014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7C2C2-28FF-425D-8340-415E52F83F9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768640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4391031"/>
            <a:ext cx="7707339" cy="785818"/>
          </a:xfrm>
        </p:spPr>
        <p:txBody>
          <a:bodyPr anchor="t">
            <a:normAutofit/>
          </a:bodyPr>
          <a:lstStyle>
            <a:lvl1pPr algn="l">
              <a:defRPr sz="2000" b="1" cap="all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4348" y="5214950"/>
            <a:ext cx="7707339" cy="406396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714348" y="1524000"/>
            <a:ext cx="7715250" cy="2619361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723900" y="5715000"/>
            <a:ext cx="7715250" cy="428625"/>
          </a:xfrm>
        </p:spPr>
        <p:txBody>
          <a:bodyPr>
            <a:normAutofit/>
          </a:bodyPr>
          <a:lstStyle>
            <a:lvl1pPr>
              <a:buNone/>
              <a:defRPr sz="800" b="1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714375" y="428625"/>
            <a:ext cx="4572000" cy="571483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987673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9FEDE-9FBA-4B16-8B5A-B6CE89CA7F14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6/13/2014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4DCCE-84D0-4B96-B19C-6E71F15606DA}" type="slidenum">
              <a:rPr lang="en-GB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3289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 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7338" y="857250"/>
            <a:ext cx="1400175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596" y="2000240"/>
            <a:ext cx="3814762" cy="2028839"/>
          </a:xfrm>
        </p:spPr>
        <p:txBody>
          <a:bodyPr>
            <a:normAutofit/>
          </a:bodyPr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44" y="4286256"/>
            <a:ext cx="3786214" cy="78581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61935" y="5143500"/>
            <a:ext cx="3786214" cy="785813"/>
          </a:xfrm>
        </p:spPr>
        <p:txBody>
          <a:bodyPr>
            <a:normAutofit/>
          </a:bodyPr>
          <a:lstStyle>
            <a:lvl1pPr>
              <a:buFontTx/>
              <a:buNone/>
              <a:defRPr sz="8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308084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 Title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158" y="2000240"/>
            <a:ext cx="3814762" cy="2028839"/>
          </a:xfrm>
        </p:spPr>
        <p:txBody>
          <a:bodyPr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6655" y="4229106"/>
            <a:ext cx="3814819" cy="600069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357686" y="2000240"/>
            <a:ext cx="4429156" cy="3429011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361949" y="5029200"/>
            <a:ext cx="3829051" cy="400050"/>
          </a:xfrm>
        </p:spPr>
        <p:txBody>
          <a:bodyPr>
            <a:normAutofit/>
          </a:bodyPr>
          <a:lstStyle>
            <a:lvl1pPr>
              <a:buFontTx/>
              <a:buNone/>
              <a:defRPr sz="8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560728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5BAC8-91B6-495A-92FA-777993F3B1E7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6/13/2014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30D9C-F709-46AA-98D4-61E5446B0978}" type="slidenum">
              <a:rPr lang="en-GB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5619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E91E7-9861-4F91-A943-61CD51CFDC44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6/13/2014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30866-8A9D-42A1-89A6-D7A327A64BB1}" type="slidenum">
              <a:rPr lang="en-GB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63432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259B7-3ACB-4C16-9061-1C9BB87111DE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6/13/2014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6690F-12C9-484A-9155-D649735C315F}" type="slidenum">
              <a:rPr lang="en-GB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90703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B6638-C1EE-4383-8B3E-2F75A523AA05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6/13/2014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53768-323D-4AE3-9245-9F521C5EADBA}" type="slidenum">
              <a:rPr lang="en-GB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543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A6B87-FCAA-47A1-8347-23CFB018C17A}" type="datetimeFigureOut">
              <a:rPr lang="en-GB" smtClean="0"/>
              <a:pPr/>
              <a:t>13/06/2014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7C2C2-28FF-425D-8340-415E52F83F9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491742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r 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800225" y="638175"/>
            <a:ext cx="5486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309DA-070C-41DF-A4DD-D80B791C0493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6/13/2014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DE395-1CD0-4271-93B8-6C48A5B7FE4B}" type="slidenum">
              <a:rPr lang="en-GB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5107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or 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800225" y="638175"/>
            <a:ext cx="5486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BABDA-6035-4517-8E7F-AAEDF6E92093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6/13/2014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9BBF0-1FF7-4BE9-9F1D-33C3B90EFF81}" type="slidenum">
              <a:rPr lang="en-GB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75601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4391031"/>
            <a:ext cx="7707339" cy="785818"/>
          </a:xfrm>
        </p:spPr>
        <p:txBody>
          <a:bodyPr anchor="t">
            <a:normAutofit/>
          </a:bodyPr>
          <a:lstStyle>
            <a:lvl1pPr algn="l">
              <a:defRPr sz="2000" b="1" cap="all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4348" y="5214950"/>
            <a:ext cx="7707339" cy="406396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714348" y="1524000"/>
            <a:ext cx="7715250" cy="2619361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723900" y="5715000"/>
            <a:ext cx="7715250" cy="428625"/>
          </a:xfrm>
        </p:spPr>
        <p:txBody>
          <a:bodyPr>
            <a:normAutofit/>
          </a:bodyPr>
          <a:lstStyle>
            <a:lvl1pPr>
              <a:buNone/>
              <a:defRPr sz="800" b="1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714375" y="428625"/>
            <a:ext cx="4572000" cy="571483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2756614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9FEDE-9FBA-4B16-8B5A-B6CE89CA7F14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6/13/2014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4DCCE-84D0-4B96-B19C-6E71F15606DA}" type="slidenum">
              <a:rPr lang="en-GB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5738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 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7338" y="857250"/>
            <a:ext cx="1400175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596" y="2000240"/>
            <a:ext cx="3814762" cy="2028839"/>
          </a:xfrm>
        </p:spPr>
        <p:txBody>
          <a:bodyPr>
            <a:normAutofit/>
          </a:bodyPr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44" y="4286256"/>
            <a:ext cx="3786214" cy="78581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61935" y="5143500"/>
            <a:ext cx="3786214" cy="785813"/>
          </a:xfrm>
        </p:spPr>
        <p:txBody>
          <a:bodyPr>
            <a:normAutofit/>
          </a:bodyPr>
          <a:lstStyle>
            <a:lvl1pPr>
              <a:buFontTx/>
              <a:buNone/>
              <a:defRPr sz="8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9763987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 Title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158" y="2000240"/>
            <a:ext cx="3814762" cy="2028839"/>
          </a:xfrm>
        </p:spPr>
        <p:txBody>
          <a:bodyPr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6655" y="4229106"/>
            <a:ext cx="3814819" cy="600069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357686" y="2000240"/>
            <a:ext cx="4429156" cy="3429011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361949" y="5029200"/>
            <a:ext cx="3829051" cy="400050"/>
          </a:xfrm>
        </p:spPr>
        <p:txBody>
          <a:bodyPr>
            <a:normAutofit/>
          </a:bodyPr>
          <a:lstStyle>
            <a:lvl1pPr>
              <a:buFontTx/>
              <a:buNone/>
              <a:defRPr sz="8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9398378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5BAC8-91B6-495A-92FA-777993F3B1E7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6/13/2014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30D9C-F709-46AA-98D4-61E5446B0978}" type="slidenum">
              <a:rPr lang="en-GB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41394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E91E7-9861-4F91-A943-61CD51CFDC44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6/13/2014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30866-8A9D-42A1-89A6-D7A327A64BB1}" type="slidenum">
              <a:rPr lang="en-GB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20341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259B7-3ACB-4C16-9061-1C9BB87111DE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6/13/2014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6690F-12C9-484A-9155-D649735C315F}" type="slidenum">
              <a:rPr lang="en-GB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8140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B6638-C1EE-4383-8B3E-2F75A523AA05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6/13/2014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53768-323D-4AE3-9245-9F521C5EADBA}" type="slidenum">
              <a:rPr lang="en-GB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8865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A6B87-FCAA-47A1-8347-23CFB018C17A}" type="datetimeFigureOut">
              <a:rPr lang="en-GB" smtClean="0"/>
              <a:pPr/>
              <a:t>13/06/2014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7C2C2-28FF-425D-8340-415E52F83F9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786097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r 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800225" y="638175"/>
            <a:ext cx="5486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309DA-070C-41DF-A4DD-D80B791C0493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6/13/2014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DE395-1CD0-4271-93B8-6C48A5B7FE4B}" type="slidenum">
              <a:rPr lang="en-GB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94162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or 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800225" y="638175"/>
            <a:ext cx="5486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BABDA-6035-4517-8E7F-AAEDF6E92093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6/13/2014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9BBF0-1FF7-4BE9-9F1D-33C3B90EFF81}" type="slidenum">
              <a:rPr lang="en-GB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31161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4391031"/>
            <a:ext cx="7707339" cy="785818"/>
          </a:xfrm>
        </p:spPr>
        <p:txBody>
          <a:bodyPr anchor="t">
            <a:normAutofit/>
          </a:bodyPr>
          <a:lstStyle>
            <a:lvl1pPr algn="l">
              <a:defRPr sz="2000" b="1" cap="all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4348" y="5214950"/>
            <a:ext cx="7707339" cy="406396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714348" y="1524000"/>
            <a:ext cx="7715250" cy="2619361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723900" y="5715000"/>
            <a:ext cx="7715250" cy="428625"/>
          </a:xfrm>
        </p:spPr>
        <p:txBody>
          <a:bodyPr>
            <a:normAutofit/>
          </a:bodyPr>
          <a:lstStyle>
            <a:lvl1pPr>
              <a:buNone/>
              <a:defRPr sz="800" b="1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714375" y="428625"/>
            <a:ext cx="4572000" cy="571483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2563230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9FEDE-9FBA-4B16-8B5A-B6CE89CA7F14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6/13/2014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4DCCE-84D0-4B96-B19C-6E71F15606DA}" type="slidenum">
              <a:rPr lang="en-GB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07506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 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7338" y="857250"/>
            <a:ext cx="1400175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596" y="2000240"/>
            <a:ext cx="3814762" cy="2028839"/>
          </a:xfrm>
        </p:spPr>
        <p:txBody>
          <a:bodyPr>
            <a:normAutofit/>
          </a:bodyPr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44" y="4286256"/>
            <a:ext cx="3786214" cy="78581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61935" y="5143500"/>
            <a:ext cx="3786214" cy="785813"/>
          </a:xfrm>
        </p:spPr>
        <p:txBody>
          <a:bodyPr>
            <a:normAutofit/>
          </a:bodyPr>
          <a:lstStyle>
            <a:lvl1pPr>
              <a:buFontTx/>
              <a:buNone/>
              <a:defRPr sz="8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6974819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 Title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158" y="2000240"/>
            <a:ext cx="3814762" cy="2028839"/>
          </a:xfrm>
        </p:spPr>
        <p:txBody>
          <a:bodyPr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6655" y="4229106"/>
            <a:ext cx="3814819" cy="600069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357686" y="2000240"/>
            <a:ext cx="4429156" cy="3429011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361949" y="5029200"/>
            <a:ext cx="3829051" cy="400050"/>
          </a:xfrm>
        </p:spPr>
        <p:txBody>
          <a:bodyPr>
            <a:normAutofit/>
          </a:bodyPr>
          <a:lstStyle>
            <a:lvl1pPr>
              <a:buFontTx/>
              <a:buNone/>
              <a:defRPr sz="8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5322546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5BAC8-91B6-495A-92FA-777993F3B1E7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6/13/2014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30D9C-F709-46AA-98D4-61E5446B0978}" type="slidenum">
              <a:rPr lang="en-GB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7112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E91E7-9861-4F91-A943-61CD51CFDC44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6/13/2014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30866-8A9D-42A1-89A6-D7A327A64BB1}" type="slidenum">
              <a:rPr lang="en-GB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00802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259B7-3ACB-4C16-9061-1C9BB87111DE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6/13/2014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6690F-12C9-484A-9155-D649735C315F}" type="slidenum">
              <a:rPr lang="en-GB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70174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B6638-C1EE-4383-8B3E-2F75A523AA05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6/13/2014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53768-323D-4AE3-9245-9F521C5EADBA}" type="slidenum">
              <a:rPr lang="en-GB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3052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A6B87-FCAA-47A1-8347-23CFB018C17A}" type="datetimeFigureOut">
              <a:rPr lang="en-GB" smtClean="0"/>
              <a:pPr/>
              <a:t>13/06/2014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7C2C2-28FF-425D-8340-415E52F83F9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1866153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r 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800225" y="638175"/>
            <a:ext cx="5486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309DA-070C-41DF-A4DD-D80B791C0493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6/13/2014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DE395-1CD0-4271-93B8-6C48A5B7FE4B}" type="slidenum">
              <a:rPr lang="en-GB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53631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or 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800225" y="638175"/>
            <a:ext cx="5486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BABDA-6035-4517-8E7F-AAEDF6E92093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6/13/2014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9BBF0-1FF7-4BE9-9F1D-33C3B90EFF81}" type="slidenum">
              <a:rPr lang="en-GB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83545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A4F3E-A4B0-4BD9-92D6-0D499C59C1A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13/06/2014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F12E8-687A-4489-A91D-7FAE19AF73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65756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A4F3E-A4B0-4BD9-92D6-0D499C59C1A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13/06/2014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F12E8-687A-4489-A91D-7FAE19AF73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70411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A4F3E-A4B0-4BD9-92D6-0D499C59C1A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13/06/2014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F12E8-687A-4489-A91D-7FAE19AF73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08560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A4F3E-A4B0-4BD9-92D6-0D499C59C1A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13/06/2014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F12E8-687A-4489-A91D-7FAE19AF73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84200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A4F3E-A4B0-4BD9-92D6-0D499C59C1A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13/06/2014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F12E8-687A-4489-A91D-7FAE19AF73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28112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A4F3E-A4B0-4BD9-92D6-0D499C59C1A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13/06/2014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F12E8-687A-4489-A91D-7FAE19AF73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48844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A4F3E-A4B0-4BD9-92D6-0D499C59C1A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13/06/2014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F12E8-687A-4489-A91D-7FAE19AF73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97153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A4F3E-A4B0-4BD9-92D6-0D499C59C1A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13/06/2014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F12E8-687A-4489-A91D-7FAE19AF73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8590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A6B87-FCAA-47A1-8347-23CFB018C17A}" type="datetimeFigureOut">
              <a:rPr lang="en-GB" smtClean="0"/>
              <a:pPr/>
              <a:t>13/06/2014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7C2C2-28FF-425D-8340-415E52F83F9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51919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A4F3E-A4B0-4BD9-92D6-0D499C59C1A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13/06/2014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F12E8-687A-4489-A91D-7FAE19AF73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68622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A4F3E-A4B0-4BD9-92D6-0D499C59C1A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13/06/2014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F12E8-687A-4489-A91D-7FAE19AF73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4542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A4F3E-A4B0-4BD9-92D6-0D499C59C1A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13/06/2014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F12E8-687A-4489-A91D-7FAE19AF73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0189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A6B87-FCAA-47A1-8347-23CFB018C17A}" type="datetimeFigureOut">
              <a:rPr lang="en-GB" smtClean="0"/>
              <a:pPr/>
              <a:t>13/06/2014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7C2C2-28FF-425D-8340-415E52F83F9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44931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A6B87-FCAA-47A1-8347-23CFB018C17A}" type="datetimeFigureOut">
              <a:rPr lang="en-GB" smtClean="0"/>
              <a:pPr/>
              <a:t>13/06/2014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7C2C2-28FF-425D-8340-415E52F83F9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867210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A6B87-FCAA-47A1-8347-23CFB018C17A}" type="datetimeFigureOut">
              <a:rPr lang="en-GB" smtClean="0"/>
              <a:pPr/>
              <a:t>13/06/2014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7C2C2-28FF-425D-8340-415E52F83F9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1872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A6B87-FCAA-47A1-8347-23CFB018C17A}" type="datetimeFigureOut">
              <a:rPr lang="en-GB" smtClean="0"/>
              <a:pPr/>
              <a:t>13/06/2014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7C2C2-28FF-425D-8340-415E52F83F9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996713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A6B87-FCAA-47A1-8347-23CFB018C17A}" type="datetimeFigureOut">
              <a:rPr lang="en-GB" smtClean="0"/>
              <a:pPr/>
              <a:t>13/06/2014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7C2C2-28FF-425D-8340-415E52F83F9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21596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822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68294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02E2C0D-A5C8-4348-B2CC-F874D0CE76B6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6/13/2014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37D6C2B-8CDC-46FA-BE60-061600985BDA}" type="slidenum">
              <a:rPr lang="en-GB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pic>
        <p:nvPicPr>
          <p:cNvPr id="1030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6638" y="357188"/>
            <a:ext cx="1400175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41164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822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68294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02E2C0D-A5C8-4348-B2CC-F874D0CE76B6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6/13/2014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37D6C2B-8CDC-46FA-BE60-061600985BDA}" type="slidenum">
              <a:rPr lang="en-GB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pic>
        <p:nvPicPr>
          <p:cNvPr id="1030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6638" y="357188"/>
            <a:ext cx="1400175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85802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822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68294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02E2C0D-A5C8-4348-B2CC-F874D0CE76B6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6/13/2014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37D6C2B-8CDC-46FA-BE60-061600985BDA}" type="slidenum">
              <a:rPr lang="en-GB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pic>
        <p:nvPicPr>
          <p:cNvPr id="1030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6638" y="357188"/>
            <a:ext cx="1400175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84659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A4F3E-A4B0-4BD9-92D6-0D499C59C1A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13/06/2014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F12E8-687A-4489-A91D-7FAE19AF73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578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studentsurvey.com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gif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theguardian.com/uk" TargetMode="External"/><Relationship Id="rId5" Type="http://schemas.openxmlformats.org/officeDocument/2006/relationships/image" Target="../media/image15.jpeg"/><Relationship Id="rId4" Type="http://schemas.openxmlformats.org/officeDocument/2006/relationships/hyperlink" Target="http://www.thecompleteuniversityguide.co.uk/league-tables/rankings" TargetMode="External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884855"/>
            <a:ext cx="8568952" cy="120032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F0000"/>
                </a:solidFill>
                <a:latin typeface="Aharoni" panose="02010803020104030203" pitchFamily="2" charset="-79"/>
                <a:ea typeface="SimSun-ExtB" panose="02010609060101010101" pitchFamily="49" charset="-122"/>
                <a:cs typeface="Aharoni" panose="02010803020104030203" pitchFamily="2" charset="-79"/>
              </a:rPr>
              <a:t>Maximising  educational opportunities </a:t>
            </a:r>
            <a:r>
              <a:rPr lang="en-GB" sz="3600" dirty="0" smtClean="0">
                <a:solidFill>
                  <a:srgbClr val="00B050"/>
                </a:solidFill>
                <a:latin typeface="Aharoni" panose="02010803020104030203" pitchFamily="2" charset="-79"/>
                <a:ea typeface="SimSun-ExtB" panose="02010609060101010101" pitchFamily="49" charset="-122"/>
                <a:cs typeface="Aharoni" panose="02010803020104030203" pitchFamily="2" charset="-79"/>
              </a:rPr>
              <a:t>for the Libyan Health sector</a:t>
            </a:r>
            <a:endParaRPr lang="en-GB" sz="3600" dirty="0">
              <a:solidFill>
                <a:srgbClr val="00B050"/>
              </a:solidFill>
              <a:latin typeface="Aharoni" panose="02010803020104030203" pitchFamily="2" charset="-79"/>
              <a:ea typeface="SimSun-ExtB" panose="02010609060101010101" pitchFamily="49" charset="-122"/>
              <a:cs typeface="Aharoni" panose="02010803020104030203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52120" y="5517232"/>
            <a:ext cx="3491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Mahdi Gibani </a:t>
            </a:r>
            <a:r>
              <a:rPr lang="en-GB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MBE</a:t>
            </a:r>
          </a:p>
          <a:p>
            <a:r>
              <a:rPr lang="en-GB" sz="16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Consultant Nephrologist</a:t>
            </a:r>
          </a:p>
          <a:p>
            <a:r>
              <a:rPr lang="en-GB" sz="16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BC University Health Board</a:t>
            </a:r>
            <a:endParaRPr lang="en-GB" sz="16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736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12119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Sources of information: </a:t>
            </a:r>
            <a:br>
              <a:rPr lang="en-US" dirty="0" smtClean="0"/>
            </a:br>
            <a:r>
              <a:rPr lang="en-US" dirty="0" smtClean="0"/>
              <a:t>teaching quality</a:t>
            </a:r>
            <a:endParaRPr lang="en-US" dirty="0"/>
          </a:p>
        </p:txBody>
      </p:sp>
      <p:pic>
        <p:nvPicPr>
          <p:cNvPr id="8195" name="Picture 3" descr="http://www.thestudentsurvey.com/images/header_logo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944" y="183108"/>
            <a:ext cx="2000250" cy="101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344944" y="1412776"/>
            <a:ext cx="4038600" cy="4525963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1300" b="1" dirty="0"/>
              <a:t>The teaching on my course </a:t>
            </a:r>
            <a:endParaRPr lang="en-GB" sz="1300" dirty="0"/>
          </a:p>
          <a:p>
            <a:pPr marL="0" indent="0">
              <a:lnSpc>
                <a:spcPct val="120000"/>
              </a:lnSpc>
              <a:buNone/>
            </a:pPr>
            <a:r>
              <a:rPr lang="en-GB" sz="1300" dirty="0"/>
              <a:t>1. Staff are good at explaining things.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1300" dirty="0"/>
              <a:t>2. Staff have made the subject interesting.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1300" dirty="0"/>
              <a:t>3. Staff are enthusiastic about what they are teaching.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1300" dirty="0"/>
              <a:t>4. The course is intellectually stimulating.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1300" b="1" dirty="0" smtClean="0"/>
              <a:t>Assessment </a:t>
            </a:r>
            <a:r>
              <a:rPr lang="en-GB" sz="1300" b="1" dirty="0"/>
              <a:t>and feedback </a:t>
            </a:r>
            <a:endParaRPr lang="en-GB" sz="1300" dirty="0"/>
          </a:p>
          <a:p>
            <a:pPr marL="0" indent="0">
              <a:lnSpc>
                <a:spcPct val="120000"/>
              </a:lnSpc>
              <a:buNone/>
            </a:pPr>
            <a:r>
              <a:rPr lang="en-GB" sz="1300" dirty="0"/>
              <a:t>5. The criteria used in marking have been clear in advance.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1300" dirty="0"/>
              <a:t>6. Assessment arrangements and marking have been fair.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1300" dirty="0"/>
              <a:t>7. Feedback on my work has been prompt.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1300" dirty="0"/>
              <a:t>8. I have received detailed comments on my work.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1300" dirty="0"/>
              <a:t>9. Feedback on my work has helped me clarify things I did not understand.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1300" b="1" dirty="0" smtClean="0"/>
              <a:t>Academic </a:t>
            </a:r>
            <a:r>
              <a:rPr lang="en-GB" sz="1300" b="1" dirty="0"/>
              <a:t>support </a:t>
            </a:r>
            <a:endParaRPr lang="en-GB" sz="1300" dirty="0"/>
          </a:p>
          <a:p>
            <a:pPr marL="0" indent="0">
              <a:lnSpc>
                <a:spcPct val="120000"/>
              </a:lnSpc>
              <a:buNone/>
            </a:pPr>
            <a:r>
              <a:rPr lang="en-GB" sz="1300" dirty="0"/>
              <a:t>10. I have received sufficient advice and support with my studies.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1300" dirty="0"/>
              <a:t>11. I have been able to contact staff when I needed to.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1300" dirty="0"/>
              <a:t>12. Good advice was available when I needed to make study choices. 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1412776"/>
            <a:ext cx="4038600" cy="4525963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1300" b="1" dirty="0" smtClean="0"/>
              <a:t>Organisation and management </a:t>
            </a:r>
            <a:endParaRPr lang="en-GB" sz="1300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en-GB" sz="1300" dirty="0" smtClean="0"/>
              <a:t>13. The timetable works efficiently as far as my activities are concerned.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1300" dirty="0" smtClean="0"/>
              <a:t>14. Any changes in the course or teaching have been communicated effectively.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1300" dirty="0" smtClean="0"/>
              <a:t>15. The course is well organised and is running smoothly.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1300" b="1" dirty="0" smtClean="0"/>
              <a:t>Learning resources </a:t>
            </a:r>
            <a:endParaRPr lang="en-GB" sz="1300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en-GB" sz="1300" dirty="0" smtClean="0"/>
              <a:t>16. The library resources and services are good enough for my needs.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1300" dirty="0" smtClean="0"/>
              <a:t>17. I have been able to access general IT resources when I needed to.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1300" dirty="0" smtClean="0"/>
              <a:t>18. I have been able to access specialised equipment, facilities, or rooms when I needed to.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1300" b="1" dirty="0" smtClean="0"/>
              <a:t>Personal development </a:t>
            </a:r>
            <a:endParaRPr lang="en-GB" sz="1300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en-GB" sz="1300" dirty="0" smtClean="0"/>
              <a:t>19. The course has helped me to present myself with confidence.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1300" dirty="0" smtClean="0"/>
              <a:t>20. My communication skills have improved.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1300" dirty="0" smtClean="0"/>
              <a:t>21. As a result of the course, I feel confident in tackling unfamiliar problems.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1300" b="1" dirty="0" smtClean="0"/>
              <a:t>22. Overall I am satisfied with the quality of this course</a:t>
            </a:r>
            <a:endParaRPr lang="en-GB" sz="13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344944" y="1484784"/>
            <a:ext cx="2282840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44944" y="2863446"/>
            <a:ext cx="2282840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44944" y="5006834"/>
            <a:ext cx="2282840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4656478" y="1488172"/>
            <a:ext cx="2282840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4598474" y="3068960"/>
            <a:ext cx="2282840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4598474" y="4879670"/>
            <a:ext cx="2282840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4572000" y="6464222"/>
            <a:ext cx="4176464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06341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Sources of information: </a:t>
            </a:r>
            <a:br>
              <a:rPr lang="en-US" dirty="0"/>
            </a:br>
            <a:r>
              <a:rPr lang="en-US" dirty="0"/>
              <a:t>teaching quality</a:t>
            </a:r>
            <a:endParaRPr lang="en-GB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441" r="50000" b="5366"/>
          <a:stretch/>
        </p:blipFill>
        <p:spPr bwMode="auto">
          <a:xfrm>
            <a:off x="920099" y="1600200"/>
            <a:ext cx="7324309" cy="5050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9315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Factors to consider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1582237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89376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Sources of information: </a:t>
            </a:r>
            <a:br>
              <a:rPr lang="en-US" dirty="0" smtClean="0"/>
            </a:br>
            <a:r>
              <a:rPr lang="en-US" dirty="0" smtClean="0"/>
              <a:t>international student support </a:t>
            </a:r>
            <a:endParaRPr lang="en-US" dirty="0"/>
          </a:p>
        </p:txBody>
      </p:sp>
      <p:sp>
        <p:nvSpPr>
          <p:cNvPr id="5" name="Content Placeholder 4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ake a subjective assessment from School/Department’s </a:t>
            </a:r>
            <a:r>
              <a:rPr lang="en-US" dirty="0"/>
              <a:t>(</a:t>
            </a:r>
            <a:r>
              <a:rPr lang="en-US" dirty="0" smtClean="0"/>
              <a:t>dedicated) website</a:t>
            </a:r>
          </a:p>
          <a:p>
            <a:pPr lvl="1"/>
            <a:r>
              <a:rPr lang="en-US" dirty="0" smtClean="0"/>
              <a:t>Finance/visas</a:t>
            </a:r>
          </a:p>
          <a:p>
            <a:pPr lvl="1"/>
            <a:r>
              <a:rPr lang="en-US" dirty="0" smtClean="0"/>
              <a:t>English language training</a:t>
            </a:r>
          </a:p>
          <a:p>
            <a:pPr lvl="1"/>
            <a:r>
              <a:rPr lang="en-US" dirty="0" smtClean="0"/>
              <a:t>Accommodation</a:t>
            </a:r>
          </a:p>
          <a:p>
            <a:pPr lvl="1"/>
            <a:r>
              <a:rPr lang="en-US" dirty="0" smtClean="0"/>
              <a:t>International student representatives</a:t>
            </a:r>
          </a:p>
          <a:p>
            <a:pPr lvl="1"/>
            <a:r>
              <a:rPr lang="en-US" dirty="0" smtClean="0"/>
              <a:t>Peer Guides</a:t>
            </a:r>
          </a:p>
          <a:p>
            <a:pPr lvl="1"/>
            <a:r>
              <a:rPr lang="en-US" dirty="0" smtClean="0"/>
              <a:t>Meet and greet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54" t="8654" r="57238" b="4850"/>
          <a:stretch/>
        </p:blipFill>
        <p:spPr bwMode="auto">
          <a:xfrm>
            <a:off x="4572000" y="2002510"/>
            <a:ext cx="4392488" cy="4162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651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Factors to consider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02735011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89376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Factors to consider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8629579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89376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Sources of information: </a:t>
            </a:r>
            <a:br>
              <a:rPr lang="en-US" dirty="0" smtClean="0"/>
            </a:br>
            <a:r>
              <a:rPr lang="en-US" dirty="0" smtClean="0"/>
              <a:t>facilities</a:t>
            </a:r>
            <a:endParaRPr lang="en-US" dirty="0"/>
          </a:p>
        </p:txBody>
      </p:sp>
      <p:pic>
        <p:nvPicPr>
          <p:cNvPr id="6" name="Picture 9" descr="IMG_449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23" r="423" b="2865"/>
          <a:stretch/>
        </p:blipFill>
        <p:spPr bwMode="auto">
          <a:xfrm>
            <a:off x="4572000" y="2276873"/>
            <a:ext cx="4427264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47" t="4829" r="3150" b="4353"/>
          <a:stretch/>
        </p:blipFill>
        <p:spPr bwMode="auto">
          <a:xfrm>
            <a:off x="57698" y="2276872"/>
            <a:ext cx="449072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9132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Factors to consider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06149877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89376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Sources of information: </a:t>
            </a:r>
            <a:br>
              <a:rPr lang="en-US" dirty="0" smtClean="0"/>
            </a:br>
            <a:r>
              <a:rPr lang="en-US" dirty="0" smtClean="0"/>
              <a:t>extracurricular </a:t>
            </a:r>
            <a:endParaRPr lang="en-US" dirty="0"/>
          </a:p>
        </p:txBody>
      </p:sp>
      <p:pic>
        <p:nvPicPr>
          <p:cNvPr id="7" name="Picture 13" descr="\\home-srv-001\homes-001\aos21b\My Pictures\Rowing Machin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" r="2810"/>
          <a:stretch/>
        </p:blipFill>
        <p:spPr bwMode="auto">
          <a:xfrm>
            <a:off x="2555776" y="1484784"/>
            <a:ext cx="3888432" cy="268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293096"/>
            <a:ext cx="5012526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9301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Sources of information: </a:t>
            </a:r>
            <a:br>
              <a:rPr lang="en-US" dirty="0" smtClean="0"/>
            </a:br>
            <a:r>
              <a:rPr lang="en-US" dirty="0" smtClean="0"/>
              <a:t>extracurricular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6288" y="1598315"/>
            <a:ext cx="7589837" cy="499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8557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2" y="4406900"/>
            <a:ext cx="8421687" cy="1362075"/>
          </a:xfrm>
        </p:spPr>
        <p:txBody>
          <a:bodyPr/>
          <a:lstStyle/>
          <a:p>
            <a:r>
              <a:rPr lang="en-US" dirty="0" smtClean="0"/>
              <a:t>How to choose a </a:t>
            </a:r>
            <a:br>
              <a:rPr lang="en-US" dirty="0" smtClean="0"/>
            </a:br>
            <a:r>
              <a:rPr lang="en-US" dirty="0" smtClean="0"/>
              <a:t>“good” university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Informing the most important decision of a student’s education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730" y="0"/>
            <a:ext cx="4824536" cy="361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463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 overall picture of “quality”</a:t>
            </a:r>
            <a:br>
              <a:rPr lang="en-US" dirty="0" smtClean="0"/>
            </a:br>
            <a:r>
              <a:rPr lang="en-US" dirty="0" smtClean="0"/>
              <a:t>The league tables</a:t>
            </a:r>
            <a:endParaRPr lang="en-US" dirty="0"/>
          </a:p>
        </p:txBody>
      </p:sp>
      <p:pic>
        <p:nvPicPr>
          <p:cNvPr id="12290" name="Picture 2" descr="The Complete University Guide. Independent. Trusted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2015 League Tables – by University and by Subjec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5152317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The Guardian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7304" y="4077072"/>
            <a:ext cx="4679152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115616" y="5292452"/>
            <a:ext cx="4861995" cy="1088876"/>
            <a:chOff x="1256233" y="4570131"/>
            <a:chExt cx="4194399" cy="722321"/>
          </a:xfrm>
        </p:grpSpPr>
        <p:pic>
          <p:nvPicPr>
            <p:cNvPr id="12296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4797152"/>
              <a:ext cx="4191000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2" name="Picture 1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233" y="4570131"/>
              <a:ext cx="1657350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6516216" y="5805264"/>
            <a:ext cx="129614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££</a:t>
            </a:r>
            <a:endParaRPr lang="en-GB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111423" y="2380238"/>
            <a:ext cx="809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ym typeface="Wingdings"/>
              </a:rPr>
              <a:t></a:t>
            </a:r>
            <a:endParaRPr lang="en-GB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339752" y="4293096"/>
            <a:ext cx="129614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Verdana"/>
                <a:ea typeface="Verdana"/>
                <a:cs typeface="Verdana"/>
              </a:rPr>
              <a:t>��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xmlns="" val="149916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to ask in person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What </a:t>
            </a:r>
            <a:r>
              <a:rPr lang="en-US" dirty="0"/>
              <a:t>is your student to staff ratio?</a:t>
            </a:r>
          </a:p>
          <a:p>
            <a:r>
              <a:rPr lang="en-US" dirty="0" smtClean="0"/>
              <a:t>How many of your research staff teach?</a:t>
            </a:r>
          </a:p>
          <a:p>
            <a:r>
              <a:rPr lang="en-US" dirty="0" smtClean="0"/>
              <a:t>What training do your lecturers and postgraduate </a:t>
            </a:r>
            <a:r>
              <a:rPr lang="en-US" dirty="0"/>
              <a:t>teachers </a:t>
            </a:r>
            <a:r>
              <a:rPr lang="en-US" dirty="0" smtClean="0"/>
              <a:t>receive?</a:t>
            </a:r>
          </a:p>
          <a:p>
            <a:r>
              <a:rPr lang="en-US" dirty="0" smtClean="0"/>
              <a:t>How are students taught and assessed?</a:t>
            </a:r>
          </a:p>
          <a:p>
            <a:r>
              <a:rPr lang="en-US" dirty="0" smtClean="0"/>
              <a:t>How much contact time is there and how is this split between lectures/seminars/tutorials/labs?</a:t>
            </a:r>
          </a:p>
          <a:p>
            <a:r>
              <a:rPr lang="en-US" dirty="0" smtClean="0"/>
              <a:t>How </a:t>
            </a:r>
            <a:r>
              <a:rPr lang="en-US" dirty="0"/>
              <a:t>many international students are there?</a:t>
            </a:r>
          </a:p>
          <a:p>
            <a:r>
              <a:rPr lang="en-US" dirty="0"/>
              <a:t>What support do you offer struggling and excelling international students?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9798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571500" y="428625"/>
            <a:ext cx="5857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cs typeface="Arial" charset="0"/>
              </a:rPr>
              <a:t>Areas of Study</a:t>
            </a:r>
            <a:endParaRPr lang="en-US" sz="36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251520" y="3356992"/>
            <a:ext cx="46805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2">
            <a:spAutoFit/>
          </a:bodyPr>
          <a:lstStyle/>
          <a:p>
            <a:pPr>
              <a:buFontTx/>
              <a:buChar char="•"/>
              <a:defRPr/>
            </a:pPr>
            <a:endParaRPr lang="en-GB" sz="1400" b="1" dirty="0" smtClean="0">
              <a:solidFill>
                <a:srgbClr val="060606"/>
              </a:solidFill>
            </a:endParaRPr>
          </a:p>
          <a:p>
            <a:pPr>
              <a:buFontTx/>
              <a:buChar char="•"/>
              <a:defRPr/>
            </a:pPr>
            <a:endParaRPr lang="en-GB" sz="1400" b="1" dirty="0">
              <a:solidFill>
                <a:srgbClr val="06060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35488" y="4509187"/>
            <a:ext cx="46085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•"/>
              <a:defRPr/>
            </a:pPr>
            <a:r>
              <a:rPr lang="en-GB" b="1" dirty="0" smtClean="0">
                <a:solidFill>
                  <a:srgbClr val="060606"/>
                </a:solidFill>
              </a:rPr>
              <a:t>Medical Sciences</a:t>
            </a:r>
          </a:p>
          <a:p>
            <a:pPr>
              <a:buFontTx/>
              <a:buChar char="•"/>
              <a:defRPr/>
            </a:pPr>
            <a:r>
              <a:rPr lang="en-GB" b="1" dirty="0" smtClean="0">
                <a:solidFill>
                  <a:srgbClr val="060606"/>
                </a:solidFill>
              </a:rPr>
              <a:t>Biological </a:t>
            </a:r>
            <a:r>
              <a:rPr lang="en-GB" b="1" dirty="0">
                <a:solidFill>
                  <a:srgbClr val="060606"/>
                </a:solidFill>
              </a:rPr>
              <a:t>Sciences</a:t>
            </a:r>
          </a:p>
          <a:p>
            <a:pPr lvl="1">
              <a:buFontTx/>
              <a:buChar char="•"/>
              <a:defRPr/>
            </a:pPr>
            <a:r>
              <a:rPr lang="en-GB" dirty="0">
                <a:solidFill>
                  <a:srgbClr val="060606"/>
                </a:solidFill>
              </a:rPr>
              <a:t>Biotechnology, </a:t>
            </a:r>
            <a:r>
              <a:rPr lang="en-GB" dirty="0" smtClean="0">
                <a:solidFill>
                  <a:srgbClr val="060606"/>
                </a:solidFill>
              </a:rPr>
              <a:t>genetics and biomedical</a:t>
            </a:r>
          </a:p>
          <a:p>
            <a:pPr>
              <a:buFontTx/>
              <a:buChar char="•"/>
              <a:defRPr/>
            </a:pPr>
            <a:r>
              <a:rPr lang="en-GB" b="1" dirty="0" smtClean="0">
                <a:solidFill>
                  <a:srgbClr val="060606"/>
                </a:solidFill>
              </a:rPr>
              <a:t>Chemistry</a:t>
            </a:r>
            <a:endParaRPr lang="en-GB" b="1" dirty="0">
              <a:solidFill>
                <a:srgbClr val="060606"/>
              </a:solidFill>
            </a:endParaRPr>
          </a:p>
          <a:p>
            <a:pPr lvl="1">
              <a:buFontTx/>
              <a:buChar char="•"/>
              <a:defRPr/>
            </a:pPr>
            <a:r>
              <a:rPr lang="en-GB" dirty="0">
                <a:solidFill>
                  <a:srgbClr val="060606"/>
                </a:solidFill>
              </a:rPr>
              <a:t>Industrial &amp; </a:t>
            </a:r>
            <a:r>
              <a:rPr lang="en-GB" dirty="0" smtClean="0">
                <a:solidFill>
                  <a:srgbClr val="060606"/>
                </a:solidFill>
              </a:rPr>
              <a:t>organic </a:t>
            </a:r>
            <a:endParaRPr lang="en-GB" dirty="0">
              <a:solidFill>
                <a:srgbClr val="060606"/>
              </a:solidFill>
            </a:endParaRPr>
          </a:p>
          <a:p>
            <a:pPr>
              <a:buFontTx/>
              <a:buChar char="•"/>
              <a:defRPr/>
            </a:pPr>
            <a:r>
              <a:rPr lang="en-GB" b="1" dirty="0">
                <a:solidFill>
                  <a:srgbClr val="060606"/>
                </a:solidFill>
              </a:rPr>
              <a:t>Psychology</a:t>
            </a:r>
          </a:p>
          <a:p>
            <a:pPr lvl="1">
              <a:buFontTx/>
              <a:buChar char="•"/>
              <a:defRPr/>
            </a:pPr>
            <a:r>
              <a:rPr lang="en-GB" dirty="0" smtClean="0">
                <a:solidFill>
                  <a:srgbClr val="060606"/>
                </a:solidFill>
              </a:rPr>
              <a:t>Clinical</a:t>
            </a:r>
            <a:endParaRPr lang="en-GB" b="1" dirty="0">
              <a:solidFill>
                <a:srgbClr val="06060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9834" y="1832039"/>
            <a:ext cx="409227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•"/>
              <a:defRPr/>
            </a:pPr>
            <a:r>
              <a:rPr lang="en-GB" b="1" dirty="0" smtClean="0">
                <a:solidFill>
                  <a:srgbClr val="060606"/>
                </a:solidFill>
              </a:rPr>
              <a:t>Health </a:t>
            </a:r>
            <a:r>
              <a:rPr lang="en-GB" b="1" dirty="0">
                <a:solidFill>
                  <a:srgbClr val="060606"/>
                </a:solidFill>
              </a:rPr>
              <a:t>Studies </a:t>
            </a:r>
          </a:p>
          <a:p>
            <a:pPr lvl="1">
              <a:buFontTx/>
              <a:buChar char="•"/>
              <a:defRPr/>
            </a:pPr>
            <a:r>
              <a:rPr lang="en-GB" dirty="0">
                <a:solidFill>
                  <a:srgbClr val="060606"/>
                </a:solidFill>
              </a:rPr>
              <a:t>Nursing</a:t>
            </a:r>
          </a:p>
          <a:p>
            <a:pPr lvl="1">
              <a:buFontTx/>
              <a:buChar char="•"/>
              <a:defRPr/>
            </a:pPr>
            <a:r>
              <a:rPr lang="en-GB" dirty="0">
                <a:solidFill>
                  <a:srgbClr val="060606"/>
                </a:solidFill>
              </a:rPr>
              <a:t>Radiography</a:t>
            </a:r>
          </a:p>
          <a:p>
            <a:pPr lvl="1">
              <a:buFontTx/>
              <a:buChar char="•"/>
              <a:defRPr/>
            </a:pPr>
            <a:r>
              <a:rPr lang="en-GB" dirty="0">
                <a:solidFill>
                  <a:srgbClr val="060606"/>
                </a:solidFill>
              </a:rPr>
              <a:t>Occupational </a:t>
            </a:r>
            <a:r>
              <a:rPr lang="en-GB" dirty="0" smtClean="0">
                <a:solidFill>
                  <a:srgbClr val="060606"/>
                </a:solidFill>
              </a:rPr>
              <a:t>therapy</a:t>
            </a:r>
            <a:endParaRPr lang="en-GB" dirty="0">
              <a:solidFill>
                <a:srgbClr val="060606"/>
              </a:solidFill>
            </a:endParaRPr>
          </a:p>
          <a:p>
            <a:pPr lvl="1">
              <a:buFontTx/>
              <a:buChar char="•"/>
              <a:defRPr/>
            </a:pPr>
            <a:r>
              <a:rPr lang="en-GB" dirty="0">
                <a:solidFill>
                  <a:srgbClr val="060606"/>
                </a:solidFill>
              </a:rPr>
              <a:t>Physiotherapy</a:t>
            </a:r>
            <a:endParaRPr lang="en-GB" dirty="0"/>
          </a:p>
          <a:p>
            <a:pPr lvl="1">
              <a:buFontTx/>
              <a:buChar char="•"/>
              <a:defRPr/>
            </a:pPr>
            <a:r>
              <a:rPr lang="en-GB" dirty="0">
                <a:solidFill>
                  <a:srgbClr val="060606"/>
                </a:solidFill>
              </a:rPr>
              <a:t>Public health and health promotion</a:t>
            </a:r>
          </a:p>
          <a:p>
            <a:pPr lvl="1">
              <a:buFontTx/>
              <a:buChar char="•"/>
              <a:defRPr/>
            </a:pPr>
            <a:r>
              <a:rPr lang="en-GB" dirty="0">
                <a:solidFill>
                  <a:srgbClr val="060606"/>
                </a:solidFill>
              </a:rPr>
              <a:t>Advances in health practice</a:t>
            </a:r>
          </a:p>
          <a:p>
            <a:pPr lvl="1">
              <a:buFontTx/>
              <a:buChar char="•"/>
              <a:defRPr/>
            </a:pPr>
            <a:r>
              <a:rPr lang="en-GB" dirty="0">
                <a:solidFill>
                  <a:srgbClr val="060606"/>
                </a:solidFill>
              </a:rPr>
              <a:t>Health and social care </a:t>
            </a:r>
            <a:r>
              <a:rPr lang="en-GB" dirty="0" smtClean="0">
                <a:solidFill>
                  <a:srgbClr val="060606"/>
                </a:solidFill>
              </a:rPr>
              <a:t>leadership</a:t>
            </a:r>
            <a:endParaRPr lang="en-GB" dirty="0">
              <a:solidFill>
                <a:srgbClr val="060606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-191"/>
          <a:stretch/>
        </p:blipFill>
        <p:spPr bwMode="auto">
          <a:xfrm>
            <a:off x="4383832" y="2336131"/>
            <a:ext cx="4760168" cy="15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998631" cy="1428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M:\renal unit\pictures on unit\new fram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159" y="4365104"/>
            <a:ext cx="3091624" cy="231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4075" y="188639"/>
            <a:ext cx="37105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•"/>
              <a:defRPr/>
            </a:pPr>
            <a:r>
              <a:rPr lang="en-GB" b="1" dirty="0">
                <a:solidFill>
                  <a:srgbClr val="060606"/>
                </a:solidFill>
              </a:rPr>
              <a:t>Sports Sciences</a:t>
            </a:r>
          </a:p>
          <a:p>
            <a:pPr lvl="1">
              <a:buFontTx/>
              <a:buChar char="•"/>
              <a:defRPr/>
            </a:pPr>
            <a:r>
              <a:rPr lang="en-GB" dirty="0" smtClean="0">
                <a:solidFill>
                  <a:srgbClr val="060606"/>
                </a:solidFill>
              </a:rPr>
              <a:t>Amateur and elite sport</a:t>
            </a:r>
            <a:endParaRPr lang="en-GB" dirty="0">
              <a:solidFill>
                <a:srgbClr val="060606"/>
              </a:solidFill>
            </a:endParaRPr>
          </a:p>
          <a:p>
            <a:pPr lvl="1">
              <a:buFontTx/>
              <a:buChar char="•"/>
              <a:defRPr/>
            </a:pPr>
            <a:r>
              <a:rPr lang="en-GB" dirty="0" smtClean="0">
                <a:solidFill>
                  <a:srgbClr val="060606"/>
                </a:solidFill>
              </a:rPr>
              <a:t>Rehabilitation</a:t>
            </a:r>
          </a:p>
          <a:p>
            <a:pPr lvl="2">
              <a:buFontTx/>
              <a:buChar char="•"/>
              <a:defRPr/>
            </a:pPr>
            <a:r>
              <a:rPr lang="en-GB" dirty="0" smtClean="0">
                <a:solidFill>
                  <a:srgbClr val="060606"/>
                </a:solidFill>
              </a:rPr>
              <a:t>Injury</a:t>
            </a:r>
          </a:p>
          <a:p>
            <a:pPr lvl="2">
              <a:buFontTx/>
              <a:buChar char="•"/>
              <a:defRPr/>
            </a:pPr>
            <a:r>
              <a:rPr lang="en-GB" dirty="0" smtClean="0">
                <a:solidFill>
                  <a:srgbClr val="060606"/>
                </a:solidFill>
              </a:rPr>
              <a:t>Disease</a:t>
            </a:r>
            <a:endParaRPr lang="en-GB" dirty="0">
              <a:solidFill>
                <a:srgbClr val="060606"/>
              </a:solidFill>
            </a:endParaRPr>
          </a:p>
          <a:p>
            <a:pPr lvl="1">
              <a:buFontTx/>
              <a:buChar char="•"/>
              <a:defRPr/>
            </a:pPr>
            <a:r>
              <a:rPr lang="en-GB" dirty="0">
                <a:solidFill>
                  <a:srgbClr val="060606"/>
                </a:solidFill>
              </a:rPr>
              <a:t>Physical </a:t>
            </a:r>
            <a:r>
              <a:rPr lang="en-GB" dirty="0" smtClean="0">
                <a:solidFill>
                  <a:srgbClr val="060606"/>
                </a:solidFill>
              </a:rPr>
              <a:t>activity for health </a:t>
            </a:r>
          </a:p>
          <a:p>
            <a:pPr lvl="1">
              <a:defRPr/>
            </a:pPr>
            <a:r>
              <a:rPr lang="en-GB" sz="1400" dirty="0" smtClean="0">
                <a:solidFill>
                  <a:srgbClr val="060606"/>
                </a:solidFill>
              </a:rPr>
              <a:t>(DM, osteoporosis, </a:t>
            </a:r>
            <a:r>
              <a:rPr lang="en-GB" sz="1400" dirty="0" err="1" smtClean="0">
                <a:solidFill>
                  <a:srgbClr val="060606"/>
                </a:solidFill>
              </a:rPr>
              <a:t>etc</a:t>
            </a:r>
            <a:r>
              <a:rPr lang="en-GB" dirty="0" smtClean="0">
                <a:solidFill>
                  <a:srgbClr val="060606"/>
                </a:solidFill>
              </a:rPr>
              <a:t>)</a:t>
            </a:r>
            <a:endParaRPr lang="en-GB" dirty="0">
              <a:solidFill>
                <a:srgbClr val="060606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14017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39789"/>
            <a:ext cx="3614737" cy="549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32240" y="2612231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/>
              <a:t>شكرا</a:t>
            </a:r>
            <a:endParaRPr lang="en-GB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2704563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Thank you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xmlns="" val="16905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820647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2" y="4406900"/>
            <a:ext cx="8421687" cy="1362075"/>
          </a:xfrm>
        </p:spPr>
        <p:txBody>
          <a:bodyPr/>
          <a:lstStyle/>
          <a:p>
            <a:r>
              <a:rPr lang="en-US" dirty="0" smtClean="0"/>
              <a:t>What to study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Higher Education subjects to address Libya’s clinical needs 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6672"/>
            <a:ext cx="666750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9800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Factors to consider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2701384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02219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Sources of information: </a:t>
            </a:r>
            <a:br>
              <a:rPr lang="en-US" dirty="0" smtClean="0"/>
            </a:br>
            <a:r>
              <a:rPr lang="en-US" dirty="0" smtClean="0"/>
              <a:t>employability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44" y="1916832"/>
            <a:ext cx="8219256" cy="4392488"/>
          </a:xfrm>
        </p:spPr>
        <p:txBody>
          <a:bodyPr>
            <a:normAutofit fontScale="85000" lnSpcReduction="10000"/>
          </a:bodyPr>
          <a:lstStyle/>
          <a:p>
            <a:r>
              <a:rPr lang="en-GB" altLang="en-US" dirty="0" smtClean="0">
                <a:solidFill>
                  <a:srgbClr val="000000"/>
                </a:solidFill>
              </a:rPr>
              <a:t>Vocational </a:t>
            </a:r>
            <a:r>
              <a:rPr lang="en-GB" altLang="en-US" dirty="0">
                <a:solidFill>
                  <a:srgbClr val="000000"/>
                </a:solidFill>
              </a:rPr>
              <a:t>qualifications </a:t>
            </a:r>
            <a:endParaRPr lang="en-US" dirty="0"/>
          </a:p>
          <a:p>
            <a:r>
              <a:rPr lang="en-US" dirty="0" smtClean="0"/>
              <a:t>Degree accreditation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tatutory requirements of profession</a:t>
            </a:r>
          </a:p>
          <a:p>
            <a:r>
              <a:rPr lang="en-US" dirty="0" smtClean="0"/>
              <a:t>Personal Professional Development</a:t>
            </a:r>
          </a:p>
          <a:p>
            <a:pPr lvl="1"/>
            <a:r>
              <a:rPr lang="en-US" dirty="0" smtClean="0"/>
              <a:t>Needs assessments &gt; goal setting &gt; reflective practice </a:t>
            </a:r>
          </a:p>
          <a:p>
            <a:r>
              <a:rPr lang="en-US" dirty="0" smtClean="0"/>
              <a:t>Transferable skills</a:t>
            </a:r>
          </a:p>
          <a:p>
            <a:pPr lvl="1"/>
            <a:r>
              <a:rPr lang="en-GB" altLang="en-US" dirty="0">
                <a:solidFill>
                  <a:srgbClr val="000000"/>
                </a:solidFill>
              </a:rPr>
              <a:t>W</a:t>
            </a:r>
            <a:r>
              <a:rPr lang="en-GB" altLang="en-US" dirty="0" smtClean="0">
                <a:solidFill>
                  <a:srgbClr val="000000"/>
                </a:solidFill>
              </a:rPr>
              <a:t>riting</a:t>
            </a:r>
            <a:r>
              <a:rPr lang="en-GB" altLang="en-US" dirty="0">
                <a:solidFill>
                  <a:srgbClr val="000000"/>
                </a:solidFill>
              </a:rPr>
              <a:t>, presentation, numeracy, teamwork, analytical, </a:t>
            </a:r>
            <a:r>
              <a:rPr lang="en-GB" altLang="en-US" dirty="0" smtClean="0">
                <a:solidFill>
                  <a:srgbClr val="000000"/>
                </a:solidFill>
              </a:rPr>
              <a:t>Information Technology</a:t>
            </a:r>
          </a:p>
          <a:p>
            <a:r>
              <a:rPr lang="en-GB" altLang="en-US" dirty="0" smtClean="0">
                <a:solidFill>
                  <a:srgbClr val="000000"/>
                </a:solidFill>
              </a:rPr>
              <a:t>Application of knowledge</a:t>
            </a:r>
          </a:p>
          <a:p>
            <a:pPr lvl="1"/>
            <a:r>
              <a:rPr lang="en-GB" altLang="en-US" dirty="0" smtClean="0">
                <a:solidFill>
                  <a:srgbClr val="000000"/>
                </a:solidFill>
              </a:rPr>
              <a:t>Work placements</a:t>
            </a:r>
          </a:p>
          <a:p>
            <a:pPr lvl="1"/>
            <a:r>
              <a:rPr lang="en-GB" altLang="en-US" dirty="0" smtClean="0">
                <a:solidFill>
                  <a:srgbClr val="000000"/>
                </a:solidFill>
              </a:rPr>
              <a:t>Practical examples</a:t>
            </a:r>
          </a:p>
          <a:p>
            <a:r>
              <a:rPr lang="en-GB" altLang="en-US" dirty="0" smtClean="0">
                <a:solidFill>
                  <a:srgbClr val="000000"/>
                </a:solidFill>
              </a:rPr>
              <a:t>www.unistats.direct.gov.uk</a:t>
            </a:r>
            <a:r>
              <a:rPr lang="en-GB" altLang="en-US" dirty="0">
                <a:solidFill>
                  <a:srgbClr val="000000"/>
                </a:solidFill>
              </a:rPr>
              <a:t>: % employed and starting salary</a:t>
            </a:r>
          </a:p>
          <a:p>
            <a:pPr lvl="1"/>
            <a:endParaRPr lang="en-GB" alt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530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Sources of information: </a:t>
            </a:r>
            <a:br>
              <a:rPr lang="en-US" dirty="0" smtClean="0"/>
            </a:br>
            <a:r>
              <a:rPr lang="en-US" dirty="0" smtClean="0"/>
              <a:t>employability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415" r="50000" b="4142"/>
          <a:stretch/>
        </p:blipFill>
        <p:spPr bwMode="auto">
          <a:xfrm>
            <a:off x="794534" y="1484784"/>
            <a:ext cx="7377866" cy="53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158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dirty="0" smtClean="0"/>
              <a:t>An overall picture of “quality”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600" y="1052736"/>
            <a:ext cx="7283152" cy="11087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www.thecompleteuniversityguide.co.uk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75" t="4952" r="67720" b="3913"/>
          <a:stretch/>
        </p:blipFill>
        <p:spPr bwMode="auto">
          <a:xfrm>
            <a:off x="2593153" y="1628801"/>
            <a:ext cx="3779047" cy="513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4738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50106"/>
          </a:xfrm>
        </p:spPr>
        <p:txBody>
          <a:bodyPr>
            <a:noAutofit/>
          </a:bodyPr>
          <a:lstStyle/>
          <a:p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Traditional Sources of information: </a:t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04913" y="989038"/>
            <a:ext cx="8219256" cy="1143818"/>
          </a:xfrm>
        </p:spPr>
        <p:txBody>
          <a:bodyPr>
            <a:noAutofit/>
          </a:bodyPr>
          <a:lstStyle/>
          <a:p>
            <a:r>
              <a:rPr lang="en-US" sz="2800" dirty="0"/>
              <a:t>Research Assessment Exercise </a:t>
            </a:r>
            <a:r>
              <a:rPr lang="en-US" sz="2800" dirty="0" smtClean="0"/>
              <a:t>(RAE 2008</a:t>
            </a:r>
            <a:r>
              <a:rPr lang="en-US" sz="2800" dirty="0"/>
              <a:t>) and </a:t>
            </a:r>
            <a:endParaRPr lang="en-US" sz="2800" dirty="0" smtClean="0"/>
          </a:p>
          <a:p>
            <a:r>
              <a:rPr lang="en-US" sz="2800" dirty="0" smtClean="0"/>
              <a:t>Research </a:t>
            </a:r>
            <a:r>
              <a:rPr lang="en-US" sz="2800" dirty="0"/>
              <a:t>Excellence Framework (REF 2014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7544" y="2204864"/>
            <a:ext cx="8003232" cy="64807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www.rae.ac.uk &amp; www.ref.ac.uk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366033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Research Assessment Exercise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RAE 2008)</a:t>
            </a:r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428" r="50000" b="3960"/>
          <a:stretch/>
        </p:blipFill>
        <p:spPr bwMode="auto">
          <a:xfrm>
            <a:off x="1043608" y="1654976"/>
            <a:ext cx="7200800" cy="504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539552" y="3645024"/>
            <a:ext cx="5603231" cy="28803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539552" y="4581127"/>
            <a:ext cx="5603231" cy="28803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28367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50106"/>
          </a:xfrm>
        </p:spPr>
        <p:txBody>
          <a:bodyPr>
            <a:noAutofit/>
          </a:bodyPr>
          <a:lstStyle/>
          <a:p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Traditional Sources of information: </a:t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04913" y="989038"/>
            <a:ext cx="8219256" cy="1143818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Research Assessment Exercise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(RAE 2008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) and 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Research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Excellence Framework (REF 2014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7544" y="2204864"/>
            <a:ext cx="8003232" cy="64807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www.rae.ac.uk &amp; www.ref.ac.uk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9226" y="2636912"/>
            <a:ext cx="7272808" cy="4407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  <a:spcBef>
                <a:spcPct val="20000"/>
              </a:spcBef>
            </a:pPr>
            <a:r>
              <a:rPr lang="en-US" sz="3200" b="1" u="sng" dirty="0"/>
              <a:t>Does it tell you all?</a:t>
            </a:r>
          </a:p>
          <a:p>
            <a:pPr marL="742950" lvl="1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800" dirty="0" smtClean="0">
                <a:solidFill>
                  <a:prstClr val="black"/>
                </a:solidFill>
              </a:rPr>
              <a:t>No assessment of teaching ability</a:t>
            </a:r>
          </a:p>
          <a:p>
            <a:pPr marL="742950" lvl="1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800" dirty="0" smtClean="0">
                <a:solidFill>
                  <a:prstClr val="black"/>
                </a:solidFill>
              </a:rPr>
              <a:t>Only selected staff </a:t>
            </a:r>
            <a:r>
              <a:rPr lang="en-US" sz="2800" dirty="0">
                <a:solidFill>
                  <a:prstClr val="black"/>
                </a:solidFill>
              </a:rPr>
              <a:t>are submitted</a:t>
            </a:r>
            <a:r>
              <a:rPr lang="en-US" sz="2800" dirty="0" smtClean="0">
                <a:solidFill>
                  <a:prstClr val="black"/>
                </a:solidFill>
              </a:rPr>
              <a:t>!</a:t>
            </a:r>
          </a:p>
          <a:p>
            <a:pPr marL="742950" lvl="1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800" dirty="0" smtClean="0">
                <a:solidFill>
                  <a:prstClr val="black"/>
                </a:solidFill>
              </a:rPr>
              <a:t>Most productive = least accessible</a:t>
            </a:r>
            <a:endParaRPr lang="en-US" sz="2800" dirty="0">
              <a:solidFill>
                <a:prstClr val="black"/>
              </a:solidFill>
            </a:endParaRPr>
          </a:p>
          <a:p>
            <a:pPr marL="742950" lvl="1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800" dirty="0">
                <a:solidFill>
                  <a:prstClr val="black"/>
                </a:solidFill>
              </a:rPr>
              <a:t>Relevance to teaching?</a:t>
            </a:r>
          </a:p>
          <a:p>
            <a:pPr>
              <a:lnSpc>
                <a:spcPct val="150000"/>
              </a:lnSpc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xmlns="" val="121820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Sources of information: </a:t>
            </a:r>
            <a:br>
              <a:rPr lang="en-US" dirty="0"/>
            </a:br>
            <a:r>
              <a:rPr lang="en-US" dirty="0"/>
              <a:t>research quality</a:t>
            </a:r>
            <a:endParaRPr lang="en-GB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29" t="12543" r="56866" b="4123"/>
          <a:stretch/>
        </p:blipFill>
        <p:spPr bwMode="auto">
          <a:xfrm>
            <a:off x="1835696" y="1587200"/>
            <a:ext cx="5616624" cy="5100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2990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Factors to consider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51995385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02618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Factors to consider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4506311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75685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Sources of information: </a:t>
            </a:r>
            <a:br>
              <a:rPr lang="en-US" dirty="0" smtClean="0"/>
            </a:br>
            <a:r>
              <a:rPr lang="en-US" dirty="0" smtClean="0"/>
              <a:t>teaching quality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556792"/>
            <a:ext cx="8136904" cy="4525963"/>
          </a:xfrm>
        </p:spPr>
        <p:txBody>
          <a:bodyPr/>
          <a:lstStyle/>
          <a:p>
            <a:r>
              <a:rPr lang="en-US" dirty="0" smtClean="0"/>
              <a:t>Quality Assurance Agency (QAA) judgments</a:t>
            </a:r>
          </a:p>
          <a:p>
            <a:pPr lvl="1"/>
            <a:r>
              <a:rPr lang="en-US" dirty="0" smtClean="0"/>
              <a:t>Confidence &gt; limited confidence &gt; no confidence</a:t>
            </a:r>
          </a:p>
          <a:p>
            <a:r>
              <a:rPr lang="en-US" dirty="0"/>
              <a:t>Degree accreditation</a:t>
            </a:r>
          </a:p>
          <a:p>
            <a:r>
              <a:rPr lang="en-US" dirty="0" smtClean="0"/>
              <a:t>Key Information Set: www.unistats.direct.gov.uk</a:t>
            </a:r>
          </a:p>
        </p:txBody>
      </p:sp>
    </p:spTree>
    <p:extLst>
      <p:ext uri="{BB962C8B-B14F-4D97-AF65-F5344CB8AC3E}">
        <p14:creationId xmlns:p14="http://schemas.microsoft.com/office/powerpoint/2010/main" xmlns="" val="170017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U Template in Powerpoint 2007 format">
  <a:themeElements>
    <a:clrScheme name="BU Branding">
      <a:dk1>
        <a:srgbClr val="FFFFFF"/>
      </a:dk1>
      <a:lt1>
        <a:sysClr val="window" lastClr="FFFFFF"/>
      </a:lt1>
      <a:dk2>
        <a:srgbClr val="FFFFFF"/>
      </a:dk2>
      <a:lt2>
        <a:srgbClr val="EEECE1"/>
      </a:lt2>
      <a:accent1>
        <a:srgbClr val="FDB415"/>
      </a:accent1>
      <a:accent2>
        <a:srgbClr val="C00000"/>
      </a:accent2>
      <a:accent3>
        <a:srgbClr val="FDB415"/>
      </a:accent3>
      <a:accent4>
        <a:srgbClr val="C00000"/>
      </a:accent4>
      <a:accent5>
        <a:srgbClr val="FDB415"/>
      </a:accent5>
      <a:accent6>
        <a:srgbClr val="C00000"/>
      </a:accent6>
      <a:hlink>
        <a:srgbClr val="FDB415"/>
      </a:hlink>
      <a:folHlink>
        <a:srgbClr val="C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U Template in Powerpoint 2007 format">
  <a:themeElements>
    <a:clrScheme name="BU Branding">
      <a:dk1>
        <a:srgbClr val="FFFFFF"/>
      </a:dk1>
      <a:lt1>
        <a:sysClr val="window" lastClr="FFFFFF"/>
      </a:lt1>
      <a:dk2>
        <a:srgbClr val="FFFFFF"/>
      </a:dk2>
      <a:lt2>
        <a:srgbClr val="EEECE1"/>
      </a:lt2>
      <a:accent1>
        <a:srgbClr val="FDB415"/>
      </a:accent1>
      <a:accent2>
        <a:srgbClr val="C00000"/>
      </a:accent2>
      <a:accent3>
        <a:srgbClr val="FDB415"/>
      </a:accent3>
      <a:accent4>
        <a:srgbClr val="C00000"/>
      </a:accent4>
      <a:accent5>
        <a:srgbClr val="FDB415"/>
      </a:accent5>
      <a:accent6>
        <a:srgbClr val="C00000"/>
      </a:accent6>
      <a:hlink>
        <a:srgbClr val="FDB415"/>
      </a:hlink>
      <a:folHlink>
        <a:srgbClr val="C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BU Template in Powerpoint 2007 format">
  <a:themeElements>
    <a:clrScheme name="BU Branding">
      <a:dk1>
        <a:srgbClr val="FFFFFF"/>
      </a:dk1>
      <a:lt1>
        <a:sysClr val="window" lastClr="FFFFFF"/>
      </a:lt1>
      <a:dk2>
        <a:srgbClr val="FFFFFF"/>
      </a:dk2>
      <a:lt2>
        <a:srgbClr val="EEECE1"/>
      </a:lt2>
      <a:accent1>
        <a:srgbClr val="FDB415"/>
      </a:accent1>
      <a:accent2>
        <a:srgbClr val="C00000"/>
      </a:accent2>
      <a:accent3>
        <a:srgbClr val="FDB415"/>
      </a:accent3>
      <a:accent4>
        <a:srgbClr val="C00000"/>
      </a:accent4>
      <a:accent5>
        <a:srgbClr val="FDB415"/>
      </a:accent5>
      <a:accent6>
        <a:srgbClr val="C00000"/>
      </a:accent6>
      <a:hlink>
        <a:srgbClr val="FDB415"/>
      </a:hlink>
      <a:folHlink>
        <a:srgbClr val="C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1741</TotalTime>
  <Words>2502</Words>
  <Application>Microsoft Office PowerPoint</Application>
  <PresentationFormat>On-screen Show (4:3)</PresentationFormat>
  <Paragraphs>424</Paragraphs>
  <Slides>29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Office Theme</vt:lpstr>
      <vt:lpstr>BU Template in Powerpoint 2007 format</vt:lpstr>
      <vt:lpstr>1_BU Template in Powerpoint 2007 format</vt:lpstr>
      <vt:lpstr>2_BU Template in Powerpoint 2007 format</vt:lpstr>
      <vt:lpstr>1_Office Theme</vt:lpstr>
      <vt:lpstr>Slide 1</vt:lpstr>
      <vt:lpstr>How to choose a  “good” university</vt:lpstr>
      <vt:lpstr> Traditional Sources of information:  </vt:lpstr>
      <vt:lpstr>Research Assessment Exercise  (RAE 2008)</vt:lpstr>
      <vt:lpstr> Traditional Sources of information:  </vt:lpstr>
      <vt:lpstr>Sources of information:  research quality</vt:lpstr>
      <vt:lpstr>Factors to consider</vt:lpstr>
      <vt:lpstr>Factors to consider</vt:lpstr>
      <vt:lpstr>Sources of information:  teaching quality</vt:lpstr>
      <vt:lpstr>Sources of information:  teaching quality</vt:lpstr>
      <vt:lpstr>Sources of information:  teaching quality</vt:lpstr>
      <vt:lpstr>Factors to consider</vt:lpstr>
      <vt:lpstr>Sources of information:  international student support </vt:lpstr>
      <vt:lpstr>Factors to consider</vt:lpstr>
      <vt:lpstr>Factors to consider</vt:lpstr>
      <vt:lpstr>Sources of information:  facilities</vt:lpstr>
      <vt:lpstr>Factors to consider</vt:lpstr>
      <vt:lpstr>Sources of information:  extracurricular </vt:lpstr>
      <vt:lpstr>Sources of information:  extracurricular </vt:lpstr>
      <vt:lpstr>An overall picture of “quality” The league tables</vt:lpstr>
      <vt:lpstr>Questions to ask in person</vt:lpstr>
      <vt:lpstr>Slide 22</vt:lpstr>
      <vt:lpstr>Slide 23</vt:lpstr>
      <vt:lpstr>Slide 24</vt:lpstr>
      <vt:lpstr>What to study</vt:lpstr>
      <vt:lpstr>Factors to consider</vt:lpstr>
      <vt:lpstr>Sources of information:  employability</vt:lpstr>
      <vt:lpstr>Sources of information:  employability</vt:lpstr>
      <vt:lpstr>An overall picture of “quality”</vt:lpstr>
    </vt:vector>
  </TitlesOfParts>
  <Company>Pryfysgol Bangor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Macdonald</dc:creator>
  <cp:lastModifiedBy>user</cp:lastModifiedBy>
  <cp:revision>71</cp:revision>
  <dcterms:created xsi:type="dcterms:W3CDTF">2014-05-27T07:44:37Z</dcterms:created>
  <dcterms:modified xsi:type="dcterms:W3CDTF">2014-06-13T00:36:52Z</dcterms:modified>
</cp:coreProperties>
</file>